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4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5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6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comments/modernComment_220_DB60EC6B.xml" ContentType="application/vnd.ms-powerpoint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  <p:sldMasterId id="2147483678" r:id="rId2"/>
    <p:sldMasterId id="2147483681" r:id="rId3"/>
    <p:sldMasterId id="2147483684" r:id="rId4"/>
    <p:sldMasterId id="2147483687" r:id="rId5"/>
    <p:sldMasterId id="2147483690" r:id="rId6"/>
    <p:sldMasterId id="2147483693" r:id="rId7"/>
  </p:sldMasterIdLst>
  <p:notesMasterIdLst>
    <p:notesMasterId r:id="rId15"/>
  </p:notesMasterIdLst>
  <p:sldIdLst>
    <p:sldId id="544" r:id="rId8"/>
    <p:sldId id="539" r:id="rId9"/>
    <p:sldId id="545" r:id="rId10"/>
    <p:sldId id="538" r:id="rId11"/>
    <p:sldId id="537" r:id="rId12"/>
    <p:sldId id="536" r:id="rId13"/>
    <p:sldId id="557" r:id="rId14"/>
  </p:sldIdLst>
  <p:sldSz cx="10160000" cy="5715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935460A-7705-CCC5-3E01-338388979559}" name="Zhifeng Bao" initials="ZB" userId="S::zhifeng.bao@rmit.edu.au::37336ff9-916f-4f64-991f-c28dc4379514" providerId="AD"/>
  <p188:author id="{B4F19F19-1AD9-A0F2-E51D-B6CEE9A475DA}" name="Zhifeng Bao" initials="ZB" userId="S::uqzbao2@uq.edu.au::945a2f35-15fd-49ba-9f8e-4ae41492145e" providerId="AD"/>
  <p188:author id="{0DA1B150-8C69-A1A7-B941-A8971DCD5998}" name="Tingting Wang" initials="" userId="S::S3852647@student.rmit.edu.au::2c0e7374-7462-4b65-b495-f3134d6946c9" providerId="AD"/>
  <p188:author id="{2ECF1B80-317F-2C92-9D7E-F527DB792E1D}" name="iang J" initials="iJ" userId="7b0132fbd7b20bfd" providerId="Windows Live"/>
  <p188:author id="{D9782EB9-2978-C240-85C7-5B646B6DE3E7}" name="Feng Luo" initials="FL" userId="S::uqfluo@uq.edu.au::cdd37de1-9705-449c-9941-962f8553c3e0" providerId="AD"/>
  <p188:author id="{9E248FCD-157B-72C5-C208-4CACE630B4A2}" name="Daomin Ji" initials="" userId="S::S3962447@student.rmit.edu.au::40e6f8db-a38b-405e-80c3-369def766c5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B5B"/>
    <a:srgbClr val="FF7575"/>
    <a:srgbClr val="0E0E0E"/>
    <a:srgbClr val="111111"/>
    <a:srgbClr val="121212"/>
    <a:srgbClr val="1A1A1A"/>
    <a:srgbClr val="272727"/>
    <a:srgbClr val="282828"/>
    <a:srgbClr val="212121"/>
    <a:srgbClr val="2020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17"/>
    <p:restoredTop sz="94583"/>
  </p:normalViewPr>
  <p:slideViewPr>
    <p:cSldViewPr snapToGrid="0">
      <p:cViewPr varScale="1">
        <p:scale>
          <a:sx n="142" d="100"/>
          <a:sy n="142" d="100"/>
        </p:scale>
        <p:origin x="75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20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5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3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/Relationships>
</file>

<file path=ppt/comments/modernComment_220_DB60EC6B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067B7646-21A1-430B-A422-D04E03126D69}" authorId="{B4F19F19-1AD9-A0F2-E51D-B6CEE9A475DA}" created="2026-04-01T07:03:43.745">
    <pc:sldMkLst xmlns:pc="http://schemas.microsoft.com/office/powerpoint/2013/main/command">
      <pc:docMk/>
      <pc:sldMk cId="3680562283" sldId="544"/>
    </pc:sldMkLst>
    <p188:txBody>
      <a:bodyPr/>
      <a:lstStyle/>
      <a:p>
        <a:r>
          <a:rPr lang="en-GB"/>
          <a:t>[@Feng Luo] no need to hide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9F9043-DF0C-4D3F-AC32-5150F2C924A3}" type="datetimeFigureOut">
              <a:rPr lang="zh-CN" altLang="en-US" smtClean="0"/>
              <a:t>2026/4/4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7EE0A5-85F7-45B9-974B-D69E2C2052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3995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AU" b="0"/>
              <a:t>This work serves as an example to demonstrate our approach to the multi-table retrieval problem.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7EE0A5-85F7-45B9-974B-D69E2C20529D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88165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73120D-2249-182C-6E86-2D2CF44F9C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84E687-5267-6414-7317-03B0AE9B66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9A92EC6-6748-152F-3221-DCFE9C2D1F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 algn="l">
              <a:buAutoNum type="arabicParenR"/>
            </a:pPr>
            <a:endParaRPr lang="zh-CN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5913CC-7FA7-F69C-EF9E-FD95DF0B39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7EE0A5-85F7-45B9-974B-D69E2C20529D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43899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EA3639-76E6-02E7-2AAF-BDBD7A3F41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B484DC1-C16A-7E5B-7312-E27F35251C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2E65311-AB06-F8E5-4FA7-159C41F90B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 algn="l">
              <a:buAutoNum type="arabicParenR"/>
            </a:pPr>
            <a:endParaRPr lang="zh-CN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EDFECE-EFFB-31CB-EDD8-27ABDBE1E5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7EE0A5-85F7-45B9-974B-D69E2C20529D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24150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67BB53-AC07-1584-E54B-F41F17D031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58AEA84-3034-BBBC-F6BA-4BFCE5CE25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28BDB0-C665-9965-F613-F4FA0C9AAD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0D7207-8A96-4DDF-9936-57C6E5DCC3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7EE0A5-85F7-45B9-974B-D69E2C20529D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47651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2F5DBD-BD47-40E4-6D85-FEA5F0514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85D1BB2-99B3-7635-C0DB-3072A13EEB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8A0C885-AAA6-3F6E-B50F-DEFE912EF8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695AB5-3EBB-54EF-EFAA-989AE51262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7EE0A5-85F7-45B9-974B-D69E2C20529D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00180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7EE0A5-85F7-45B9-974B-D69E2C20529D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19602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561BDF-374A-0F95-A634-A9CD88019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A74FCD-3077-BAD6-0992-3F511F4CF0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05C34FA-56D0-B1ED-8CEB-EE8B60C721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D5E91B-A857-5AA9-C518-CF5A50EE06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7EE0A5-85F7-45B9-974B-D69E2C20529D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10217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70000" y="935306"/>
            <a:ext cx="7620000" cy="19896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70000" y="3001698"/>
            <a:ext cx="7620000" cy="137980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6" indent="0" algn="ctr">
              <a:buNone/>
              <a:defRPr sz="1500"/>
            </a:lvl2pPr>
            <a:lvl3pPr marL="685793" indent="0" algn="ctr">
              <a:buNone/>
              <a:defRPr sz="1350"/>
            </a:lvl3pPr>
            <a:lvl4pPr marL="1028690" indent="0" algn="ctr">
              <a:buNone/>
              <a:defRPr sz="1200"/>
            </a:lvl4pPr>
            <a:lvl5pPr marL="1371587" indent="0" algn="ctr">
              <a:buNone/>
              <a:defRPr sz="1200"/>
            </a:lvl5pPr>
            <a:lvl6pPr marL="1714483" indent="0" algn="ctr">
              <a:buNone/>
              <a:defRPr sz="1200"/>
            </a:lvl6pPr>
            <a:lvl7pPr marL="2057379" indent="0" algn="ctr">
              <a:buNone/>
              <a:defRPr sz="1200"/>
            </a:lvl7pPr>
            <a:lvl8pPr marL="2400276" indent="0" algn="ctr">
              <a:buNone/>
              <a:defRPr sz="1200"/>
            </a:lvl8pPr>
            <a:lvl9pPr marL="2743173" indent="0" algn="ctr">
              <a:buNone/>
              <a:defRPr sz="1200"/>
            </a:lvl9pPr>
          </a:lstStyle>
          <a:p>
            <a:r>
              <a:rPr lang="en-US" altLang="zh-CN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9198E-35AC-4F3A-95DC-AB3BA2B5BAB9}" type="datetimeFigureOut">
              <a:rPr lang="zh-CN" altLang="en-US" smtClean="0"/>
              <a:t>2026/4/4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75500" y="5296964"/>
            <a:ext cx="2286000" cy="304271"/>
          </a:xfrm>
          <a:prstGeom prst="rect">
            <a:avLst/>
          </a:prstGeom>
        </p:spPr>
        <p:txBody>
          <a:bodyPr/>
          <a:lstStyle/>
          <a:p>
            <a:fld id="{99AEBFD7-E57F-4654-A19E-7D8ADAAC7C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67201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82D9F2-22D1-26B1-F12E-08F16A89A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9198E-35AC-4F3A-95DC-AB3BA2B5BAB9}" type="datetimeFigureOut">
              <a:rPr lang="zh-CN" altLang="en-US" smtClean="0"/>
              <a:t>2026/4/4</a:t>
            </a:fld>
            <a:endParaRPr lang="zh-CN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C247FB-96E5-AF5D-AAB2-28F4DF19C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3692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70000" y="935306"/>
            <a:ext cx="7620000" cy="19896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70000" y="3001698"/>
            <a:ext cx="7620000" cy="137980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6" indent="0" algn="ctr">
              <a:buNone/>
              <a:defRPr sz="1500"/>
            </a:lvl2pPr>
            <a:lvl3pPr marL="685793" indent="0" algn="ctr">
              <a:buNone/>
              <a:defRPr sz="1350"/>
            </a:lvl3pPr>
            <a:lvl4pPr marL="1028690" indent="0" algn="ctr">
              <a:buNone/>
              <a:defRPr sz="1200"/>
            </a:lvl4pPr>
            <a:lvl5pPr marL="1371587" indent="0" algn="ctr">
              <a:buNone/>
              <a:defRPr sz="1200"/>
            </a:lvl5pPr>
            <a:lvl6pPr marL="1714483" indent="0" algn="ctr">
              <a:buNone/>
              <a:defRPr sz="1200"/>
            </a:lvl6pPr>
            <a:lvl7pPr marL="2057379" indent="0" algn="ctr">
              <a:buNone/>
              <a:defRPr sz="1200"/>
            </a:lvl7pPr>
            <a:lvl8pPr marL="2400276" indent="0" algn="ctr">
              <a:buNone/>
              <a:defRPr sz="1200"/>
            </a:lvl8pPr>
            <a:lvl9pPr marL="2743173" indent="0" algn="ctr">
              <a:buNone/>
              <a:defRPr sz="1200"/>
            </a:lvl9pPr>
          </a:lstStyle>
          <a:p>
            <a:r>
              <a:rPr lang="en-US" altLang="zh-CN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9198E-35AC-4F3A-95DC-AB3BA2B5BAB9}" type="datetimeFigureOut">
              <a:rPr lang="zh-CN" altLang="en-US" smtClean="0"/>
              <a:t>2026/4/4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75500" y="5296964"/>
            <a:ext cx="2286000" cy="304271"/>
          </a:xfrm>
          <a:prstGeom prst="rect">
            <a:avLst/>
          </a:prstGeom>
        </p:spPr>
        <p:txBody>
          <a:bodyPr/>
          <a:lstStyle/>
          <a:p>
            <a:fld id="{99AEBFD7-E57F-4654-A19E-7D8ADAAC7C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1207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9198E-35AC-4F3A-95DC-AB3BA2B5BAB9}" type="datetimeFigureOut">
              <a:rPr lang="zh-CN" altLang="en-US" smtClean="0"/>
              <a:t>2026/4/4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75500" y="5296964"/>
            <a:ext cx="2286000" cy="304271"/>
          </a:xfrm>
          <a:prstGeom prst="rect">
            <a:avLst/>
          </a:prstGeom>
        </p:spPr>
        <p:txBody>
          <a:bodyPr/>
          <a:lstStyle/>
          <a:p>
            <a:fld id="{99AEBFD7-E57F-4654-A19E-7D8ADAAC7C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36119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70000" y="935306"/>
            <a:ext cx="7620000" cy="19896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70000" y="3001698"/>
            <a:ext cx="7620000" cy="137980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6" indent="0" algn="ctr">
              <a:buNone/>
              <a:defRPr sz="1500"/>
            </a:lvl2pPr>
            <a:lvl3pPr marL="685793" indent="0" algn="ctr">
              <a:buNone/>
              <a:defRPr sz="1350"/>
            </a:lvl3pPr>
            <a:lvl4pPr marL="1028690" indent="0" algn="ctr">
              <a:buNone/>
              <a:defRPr sz="1200"/>
            </a:lvl4pPr>
            <a:lvl5pPr marL="1371587" indent="0" algn="ctr">
              <a:buNone/>
              <a:defRPr sz="1200"/>
            </a:lvl5pPr>
            <a:lvl6pPr marL="1714483" indent="0" algn="ctr">
              <a:buNone/>
              <a:defRPr sz="1200"/>
            </a:lvl6pPr>
            <a:lvl7pPr marL="2057379" indent="0" algn="ctr">
              <a:buNone/>
              <a:defRPr sz="1200"/>
            </a:lvl7pPr>
            <a:lvl8pPr marL="2400276" indent="0" algn="ctr">
              <a:buNone/>
              <a:defRPr sz="1200"/>
            </a:lvl8pPr>
            <a:lvl9pPr marL="2743173" indent="0" algn="ctr">
              <a:buNone/>
              <a:defRPr sz="1200"/>
            </a:lvl9pPr>
          </a:lstStyle>
          <a:p>
            <a:r>
              <a:rPr lang="en-US" altLang="zh-CN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9198E-35AC-4F3A-95DC-AB3BA2B5BAB9}" type="datetimeFigureOut">
              <a:rPr lang="zh-CN" altLang="en-US" smtClean="0"/>
              <a:t>2026/4/4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75500" y="5296964"/>
            <a:ext cx="2286000" cy="304271"/>
          </a:xfrm>
          <a:prstGeom prst="rect">
            <a:avLst/>
          </a:prstGeom>
        </p:spPr>
        <p:txBody>
          <a:bodyPr/>
          <a:lstStyle/>
          <a:p>
            <a:fld id="{99AEBFD7-E57F-4654-A19E-7D8ADAAC7C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09737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9198E-35AC-4F3A-95DC-AB3BA2B5BAB9}" type="datetimeFigureOut">
              <a:rPr lang="zh-CN" altLang="en-US" smtClean="0"/>
              <a:t>2026/4/4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75500" y="5296964"/>
            <a:ext cx="2286000" cy="304271"/>
          </a:xfrm>
          <a:prstGeom prst="rect">
            <a:avLst/>
          </a:prstGeom>
        </p:spPr>
        <p:txBody>
          <a:bodyPr/>
          <a:lstStyle/>
          <a:p>
            <a:fld id="{99AEBFD7-E57F-4654-A19E-7D8ADAAC7C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37269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70000" y="935306"/>
            <a:ext cx="7620000" cy="19896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70000" y="3001698"/>
            <a:ext cx="7620000" cy="137980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6" indent="0" algn="ctr">
              <a:buNone/>
              <a:defRPr sz="1500"/>
            </a:lvl2pPr>
            <a:lvl3pPr marL="685793" indent="0" algn="ctr">
              <a:buNone/>
              <a:defRPr sz="1350"/>
            </a:lvl3pPr>
            <a:lvl4pPr marL="1028690" indent="0" algn="ctr">
              <a:buNone/>
              <a:defRPr sz="1200"/>
            </a:lvl4pPr>
            <a:lvl5pPr marL="1371587" indent="0" algn="ctr">
              <a:buNone/>
              <a:defRPr sz="1200"/>
            </a:lvl5pPr>
            <a:lvl6pPr marL="1714483" indent="0" algn="ctr">
              <a:buNone/>
              <a:defRPr sz="1200"/>
            </a:lvl6pPr>
            <a:lvl7pPr marL="2057379" indent="0" algn="ctr">
              <a:buNone/>
              <a:defRPr sz="1200"/>
            </a:lvl7pPr>
            <a:lvl8pPr marL="2400276" indent="0" algn="ctr">
              <a:buNone/>
              <a:defRPr sz="1200"/>
            </a:lvl8pPr>
            <a:lvl9pPr marL="2743173" indent="0" algn="ctr">
              <a:buNone/>
              <a:defRPr sz="1200"/>
            </a:lvl9pPr>
          </a:lstStyle>
          <a:p>
            <a:r>
              <a:rPr lang="en-US" altLang="zh-CN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9198E-35AC-4F3A-95DC-AB3BA2B5BAB9}" type="datetimeFigureOut">
              <a:rPr lang="zh-CN" altLang="en-US" smtClean="0"/>
              <a:t>2026/4/4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75500" y="5296964"/>
            <a:ext cx="2286000" cy="304271"/>
          </a:xfrm>
          <a:prstGeom prst="rect">
            <a:avLst/>
          </a:prstGeom>
        </p:spPr>
        <p:txBody>
          <a:bodyPr/>
          <a:lstStyle/>
          <a:p>
            <a:fld id="{99AEBFD7-E57F-4654-A19E-7D8ADAAC7C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42251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9198E-35AC-4F3A-95DC-AB3BA2B5BAB9}" type="datetimeFigureOut">
              <a:rPr lang="zh-CN" altLang="en-US" smtClean="0"/>
              <a:t>2026/4/4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75500" y="5296964"/>
            <a:ext cx="2286000" cy="304271"/>
          </a:xfrm>
          <a:prstGeom prst="rect">
            <a:avLst/>
          </a:prstGeom>
        </p:spPr>
        <p:txBody>
          <a:bodyPr/>
          <a:lstStyle/>
          <a:p>
            <a:fld id="{99AEBFD7-E57F-4654-A19E-7D8ADAAC7C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87226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70000" y="935306"/>
            <a:ext cx="7620000" cy="19896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70000" y="3001698"/>
            <a:ext cx="7620000" cy="137980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6" indent="0" algn="ctr">
              <a:buNone/>
              <a:defRPr sz="1500"/>
            </a:lvl2pPr>
            <a:lvl3pPr marL="685793" indent="0" algn="ctr">
              <a:buNone/>
              <a:defRPr sz="1350"/>
            </a:lvl3pPr>
            <a:lvl4pPr marL="1028690" indent="0" algn="ctr">
              <a:buNone/>
              <a:defRPr sz="1200"/>
            </a:lvl4pPr>
            <a:lvl5pPr marL="1371587" indent="0" algn="ctr">
              <a:buNone/>
              <a:defRPr sz="1200"/>
            </a:lvl5pPr>
            <a:lvl6pPr marL="1714483" indent="0" algn="ctr">
              <a:buNone/>
              <a:defRPr sz="1200"/>
            </a:lvl6pPr>
            <a:lvl7pPr marL="2057379" indent="0" algn="ctr">
              <a:buNone/>
              <a:defRPr sz="1200"/>
            </a:lvl7pPr>
            <a:lvl8pPr marL="2400276" indent="0" algn="ctr">
              <a:buNone/>
              <a:defRPr sz="1200"/>
            </a:lvl8pPr>
            <a:lvl9pPr marL="2743173" indent="0" algn="ctr">
              <a:buNone/>
              <a:defRPr sz="1200"/>
            </a:lvl9pPr>
          </a:lstStyle>
          <a:p>
            <a:r>
              <a:rPr lang="en-US" altLang="zh-CN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9198E-35AC-4F3A-95DC-AB3BA2B5BAB9}" type="datetimeFigureOut">
              <a:rPr lang="zh-CN" altLang="en-US" smtClean="0"/>
              <a:t>2026/4/4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75500" y="5296964"/>
            <a:ext cx="2286000" cy="304271"/>
          </a:xfrm>
          <a:prstGeom prst="rect">
            <a:avLst/>
          </a:prstGeom>
        </p:spPr>
        <p:txBody>
          <a:bodyPr/>
          <a:lstStyle/>
          <a:p>
            <a:fld id="{99AEBFD7-E57F-4654-A19E-7D8ADAAC7C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59640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9198E-35AC-4F3A-95DC-AB3BA2B5BAB9}" type="datetimeFigureOut">
              <a:rPr lang="zh-CN" altLang="en-US" smtClean="0"/>
              <a:t>2026/4/4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75500" y="5296964"/>
            <a:ext cx="2286000" cy="304271"/>
          </a:xfrm>
          <a:prstGeom prst="rect">
            <a:avLst/>
          </a:prstGeom>
        </p:spPr>
        <p:txBody>
          <a:bodyPr/>
          <a:lstStyle/>
          <a:p>
            <a:fld id="{99AEBFD7-E57F-4654-A19E-7D8ADAAC7C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2010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9198E-35AC-4F3A-95DC-AB3BA2B5BAB9}" type="datetimeFigureOut">
              <a:rPr lang="zh-CN" altLang="en-US" smtClean="0"/>
              <a:t>2026/4/4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75500" y="5296964"/>
            <a:ext cx="2286000" cy="304271"/>
          </a:xfrm>
          <a:prstGeom prst="rect">
            <a:avLst/>
          </a:prstGeom>
        </p:spPr>
        <p:txBody>
          <a:bodyPr/>
          <a:lstStyle/>
          <a:p>
            <a:fld id="{99AEBFD7-E57F-4654-A19E-7D8ADAAC7C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7569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29504" y="2170464"/>
            <a:ext cx="8379254" cy="687036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altLang="zh-CN"/>
              <a:t>Title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9198E-35AC-4F3A-95DC-AB3BA2B5BAB9}" type="datetimeFigureOut">
              <a:rPr lang="zh-CN" altLang="en-US" smtClean="0"/>
              <a:t>2026/4/4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75500" y="5296964"/>
            <a:ext cx="2286000" cy="304271"/>
          </a:xfrm>
          <a:prstGeom prst="rect">
            <a:avLst/>
          </a:prstGeom>
        </p:spPr>
        <p:txBody>
          <a:bodyPr/>
          <a:lstStyle/>
          <a:p>
            <a:fld id="{99AEBFD7-E57F-4654-A19E-7D8ADAAC7C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8299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70000" y="935306"/>
            <a:ext cx="7620000" cy="19896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70000" y="3001698"/>
            <a:ext cx="7620000" cy="137980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6" indent="0" algn="ctr">
              <a:buNone/>
              <a:defRPr sz="1500"/>
            </a:lvl2pPr>
            <a:lvl3pPr marL="685793" indent="0" algn="ctr">
              <a:buNone/>
              <a:defRPr sz="1350"/>
            </a:lvl3pPr>
            <a:lvl4pPr marL="1028690" indent="0" algn="ctr">
              <a:buNone/>
              <a:defRPr sz="1200"/>
            </a:lvl4pPr>
            <a:lvl5pPr marL="1371587" indent="0" algn="ctr">
              <a:buNone/>
              <a:defRPr sz="1200"/>
            </a:lvl5pPr>
            <a:lvl6pPr marL="1714483" indent="0" algn="ctr">
              <a:buNone/>
              <a:defRPr sz="1200"/>
            </a:lvl6pPr>
            <a:lvl7pPr marL="2057379" indent="0" algn="ctr">
              <a:buNone/>
              <a:defRPr sz="1200"/>
            </a:lvl7pPr>
            <a:lvl8pPr marL="2400276" indent="0" algn="ctr">
              <a:buNone/>
              <a:defRPr sz="1200"/>
            </a:lvl8pPr>
            <a:lvl9pPr marL="2743173" indent="0" algn="ctr">
              <a:buNone/>
              <a:defRPr sz="1200"/>
            </a:lvl9pPr>
          </a:lstStyle>
          <a:p>
            <a:r>
              <a:rPr lang="en-US" altLang="zh-CN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9198E-35AC-4F3A-95DC-AB3BA2B5BAB9}" type="datetimeFigureOut">
              <a:rPr lang="zh-CN" altLang="en-US" smtClean="0"/>
              <a:t>2026/4/4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75500" y="5296964"/>
            <a:ext cx="2286000" cy="304271"/>
          </a:xfrm>
          <a:prstGeom prst="rect">
            <a:avLst/>
          </a:prstGeom>
        </p:spPr>
        <p:txBody>
          <a:bodyPr/>
          <a:lstStyle/>
          <a:p>
            <a:fld id="{99AEBFD7-E57F-4654-A19E-7D8ADAAC7C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3972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9198E-35AC-4F3A-95DC-AB3BA2B5BAB9}" type="datetimeFigureOut">
              <a:rPr lang="zh-CN" altLang="en-US" smtClean="0"/>
              <a:t>2026/4/4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75500" y="5296964"/>
            <a:ext cx="2286000" cy="304271"/>
          </a:xfrm>
          <a:prstGeom prst="rect">
            <a:avLst/>
          </a:prstGeom>
        </p:spPr>
        <p:txBody>
          <a:bodyPr/>
          <a:lstStyle/>
          <a:p>
            <a:fld id="{99AEBFD7-E57F-4654-A19E-7D8ADAAC7C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4181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29504" y="2170464"/>
            <a:ext cx="8379254" cy="687036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altLang="zh-CN"/>
              <a:t>Title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9198E-35AC-4F3A-95DC-AB3BA2B5BAB9}" type="datetimeFigureOut">
              <a:rPr lang="zh-CN" altLang="en-US" smtClean="0"/>
              <a:t>2026/4/4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75500" y="5296964"/>
            <a:ext cx="2286000" cy="304271"/>
          </a:xfrm>
          <a:prstGeom prst="rect">
            <a:avLst/>
          </a:prstGeom>
        </p:spPr>
        <p:txBody>
          <a:bodyPr/>
          <a:lstStyle/>
          <a:p>
            <a:fld id="{99AEBFD7-E57F-4654-A19E-7D8ADAAC7C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1338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70000" y="935306"/>
            <a:ext cx="7620000" cy="19896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70000" y="3001698"/>
            <a:ext cx="7620000" cy="137980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896" indent="0" algn="ctr">
              <a:buNone/>
              <a:defRPr sz="1500"/>
            </a:lvl2pPr>
            <a:lvl3pPr marL="685793" indent="0" algn="ctr">
              <a:buNone/>
              <a:defRPr sz="1350"/>
            </a:lvl3pPr>
            <a:lvl4pPr marL="1028690" indent="0" algn="ctr">
              <a:buNone/>
              <a:defRPr sz="1200"/>
            </a:lvl4pPr>
            <a:lvl5pPr marL="1371587" indent="0" algn="ctr">
              <a:buNone/>
              <a:defRPr sz="1200"/>
            </a:lvl5pPr>
            <a:lvl6pPr marL="1714483" indent="0" algn="ctr">
              <a:buNone/>
              <a:defRPr sz="1200"/>
            </a:lvl6pPr>
            <a:lvl7pPr marL="2057379" indent="0" algn="ctr">
              <a:buNone/>
              <a:defRPr sz="1200"/>
            </a:lvl7pPr>
            <a:lvl8pPr marL="2400276" indent="0" algn="ctr">
              <a:buNone/>
              <a:defRPr sz="1200"/>
            </a:lvl8pPr>
            <a:lvl9pPr marL="2743173" indent="0" algn="ctr">
              <a:buNone/>
              <a:defRPr sz="1200"/>
            </a:lvl9pPr>
          </a:lstStyle>
          <a:p>
            <a:r>
              <a:rPr lang="en-US" altLang="zh-CN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9198E-35AC-4F3A-95DC-AB3BA2B5BAB9}" type="datetimeFigureOut">
              <a:rPr lang="zh-CN" altLang="en-US" smtClean="0"/>
              <a:t>2026/4/4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75500" y="5296964"/>
            <a:ext cx="2286000" cy="304271"/>
          </a:xfrm>
          <a:prstGeom prst="rect">
            <a:avLst/>
          </a:prstGeom>
        </p:spPr>
        <p:txBody>
          <a:bodyPr/>
          <a:lstStyle/>
          <a:p>
            <a:fld id="{99AEBFD7-E57F-4654-A19E-7D8ADAAC7C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1505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284" y="1452799"/>
            <a:ext cx="9657347" cy="34341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9198E-35AC-4F3A-95DC-AB3BA2B5BAB9}" type="datetimeFigureOut">
              <a:rPr lang="zh-CN" altLang="en-US" smtClean="0"/>
              <a:t>2026/4/4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75500" y="5296964"/>
            <a:ext cx="2286000" cy="304271"/>
          </a:xfrm>
          <a:prstGeom prst="rect">
            <a:avLst/>
          </a:prstGeom>
        </p:spPr>
        <p:txBody>
          <a:bodyPr/>
          <a:lstStyle/>
          <a:p>
            <a:fld id="{99AEBFD7-E57F-4654-A19E-7D8ADAAC7C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3098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29504" y="2170464"/>
            <a:ext cx="8379254" cy="687036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altLang="zh-CN"/>
              <a:t>Title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9198E-35AC-4F3A-95DC-AB3BA2B5BAB9}" type="datetimeFigureOut">
              <a:rPr lang="zh-CN" altLang="en-US" smtClean="0"/>
              <a:t>2026/4/4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75500" y="5296964"/>
            <a:ext cx="2286000" cy="304271"/>
          </a:xfrm>
          <a:prstGeom prst="rect">
            <a:avLst/>
          </a:prstGeom>
        </p:spPr>
        <p:txBody>
          <a:bodyPr/>
          <a:lstStyle/>
          <a:p>
            <a:fld id="{99AEBFD7-E57F-4654-A19E-7D8ADAAC7C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0704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0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87941" y="349708"/>
            <a:ext cx="6734342" cy="8939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/>
              <a:t>Title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5284" y="1452799"/>
            <a:ext cx="9657347" cy="34341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8500" y="5296964"/>
            <a:ext cx="22860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A9198E-35AC-4F3A-95DC-AB3BA2B5BAB9}" type="datetimeFigureOut">
              <a:rPr lang="zh-CN" altLang="en-US" smtClean="0"/>
              <a:t>2026/4/4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65500" y="5296964"/>
            <a:ext cx="34290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637417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</p:sldLayoutIdLst>
  <p:txStyles>
    <p:titleStyle>
      <a:lvl1pPr algn="ctr" defTabSz="685793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8" indent="-171448" algn="l" defTabSz="68579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45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41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38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35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31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28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24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21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6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9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90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87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8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79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76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7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1DDFAA4B-BBAD-2036-B5C5-B7B650548704}"/>
              </a:ext>
            </a:extLst>
          </p:cNvPr>
          <p:cNvSpPr/>
          <p:nvPr userDrawn="1"/>
        </p:nvSpPr>
        <p:spPr>
          <a:xfrm>
            <a:off x="0" y="7353"/>
            <a:ext cx="10160000" cy="320135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87941" y="349708"/>
            <a:ext cx="6734342" cy="8939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/>
              <a:t>Title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5284" y="1452799"/>
            <a:ext cx="9657347" cy="34341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8500" y="5296964"/>
            <a:ext cx="22860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A9198E-35AC-4F3A-95DC-AB3BA2B5BAB9}" type="datetimeFigureOut">
              <a:rPr lang="zh-CN" altLang="en-US" smtClean="0"/>
              <a:t>2026/4/4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65500" y="5296964"/>
            <a:ext cx="34290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1ECF466-FADA-2A83-E828-F7838093CE04}"/>
              </a:ext>
            </a:extLst>
          </p:cNvPr>
          <p:cNvSpPr txBox="1"/>
          <p:nvPr userDrawn="1"/>
        </p:nvSpPr>
        <p:spPr>
          <a:xfrm>
            <a:off x="196001" y="-14876"/>
            <a:ext cx="12266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>
                <a:solidFill>
                  <a:schemeClr val="tx1">
                    <a:alpha val="20000"/>
                  </a:schemeClr>
                </a:solidFill>
              </a:rPr>
              <a:t>Introduction</a:t>
            </a:r>
            <a:endParaRPr lang="zh-CN" altLang="en-US" sz="1400" b="1">
              <a:solidFill>
                <a:schemeClr val="tx1">
                  <a:alpha val="20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811A2B2-36AB-E455-0421-B51D3930B82A}"/>
              </a:ext>
            </a:extLst>
          </p:cNvPr>
          <p:cNvSpPr txBox="1"/>
          <p:nvPr userDrawn="1"/>
        </p:nvSpPr>
        <p:spPr>
          <a:xfrm>
            <a:off x="1635410" y="-12472"/>
            <a:ext cx="18357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>
                <a:solidFill>
                  <a:schemeClr val="tx1">
                    <a:alpha val="20000"/>
                  </a:schemeClr>
                </a:solidFill>
              </a:rPr>
              <a:t>Datasets Discovery</a:t>
            </a:r>
            <a:endParaRPr lang="zh-CN" altLang="en-US" sz="1400" b="1">
              <a:solidFill>
                <a:schemeClr val="tx1">
                  <a:alpha val="20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AA71C45-D07D-95A8-FBAB-4F7B3E753A2A}"/>
              </a:ext>
            </a:extLst>
          </p:cNvPr>
          <p:cNvSpPr txBox="1"/>
          <p:nvPr userDrawn="1"/>
        </p:nvSpPr>
        <p:spPr>
          <a:xfrm>
            <a:off x="3786574" y="-8782"/>
            <a:ext cx="20278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>
                <a:solidFill>
                  <a:schemeClr val="tx1">
                    <a:alpha val="20000"/>
                  </a:schemeClr>
                </a:solidFill>
              </a:rPr>
              <a:t>Datasets Assemblage</a:t>
            </a:r>
            <a:endParaRPr lang="zh-CN" altLang="en-US" sz="1400" b="1">
              <a:solidFill>
                <a:schemeClr val="tx1">
                  <a:alpha val="20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E235C7F-09EC-99A6-BE33-D5E4C4F3C5B9}"/>
              </a:ext>
            </a:extLst>
          </p:cNvPr>
          <p:cNvSpPr txBox="1"/>
          <p:nvPr userDrawn="1"/>
        </p:nvSpPr>
        <p:spPr>
          <a:xfrm>
            <a:off x="6151187" y="-2537"/>
            <a:ext cx="23164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>
                <a:solidFill>
                  <a:schemeClr val="tx1">
                    <a:alpha val="20000"/>
                  </a:schemeClr>
                </a:solidFill>
              </a:rPr>
              <a:t>Data Points Assemblage </a:t>
            </a:r>
            <a:endParaRPr lang="zh-CN" altLang="en-US" sz="1400" b="1">
              <a:solidFill>
                <a:schemeClr val="tx1">
                  <a:alpha val="20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D667C44-1E81-9E44-1FAF-0E4C47987A82}"/>
              </a:ext>
            </a:extLst>
          </p:cNvPr>
          <p:cNvSpPr txBox="1"/>
          <p:nvPr userDrawn="1"/>
        </p:nvSpPr>
        <p:spPr>
          <a:xfrm>
            <a:off x="8724968" y="-2537"/>
            <a:ext cx="11576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>
                <a:solidFill>
                  <a:schemeClr val="tx1">
                    <a:alpha val="20000"/>
                  </a:schemeClr>
                </a:solidFill>
              </a:rPr>
              <a:t>Conclusion</a:t>
            </a:r>
            <a:endParaRPr lang="zh-CN" altLang="en-US" sz="1400" b="1">
              <a:solidFill>
                <a:schemeClr val="tx1">
                  <a:alpha val="2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165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710" r:id="rId3"/>
  </p:sldLayoutIdLst>
  <p:txStyles>
    <p:titleStyle>
      <a:lvl1pPr algn="ctr" defTabSz="685793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8" indent="-171448" algn="l" defTabSz="68579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45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41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38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35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31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28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24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21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6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9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90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87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8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79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76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7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1DDFAA4B-BBAD-2036-B5C5-B7B650548704}"/>
              </a:ext>
            </a:extLst>
          </p:cNvPr>
          <p:cNvSpPr/>
          <p:nvPr userDrawn="1"/>
        </p:nvSpPr>
        <p:spPr>
          <a:xfrm>
            <a:off x="0" y="7353"/>
            <a:ext cx="10160000" cy="320135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87941" y="349708"/>
            <a:ext cx="6734342" cy="8939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/>
              <a:t>Title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5284" y="1452799"/>
            <a:ext cx="9657347" cy="34341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8500" y="5296964"/>
            <a:ext cx="22860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A9198E-35AC-4F3A-95DC-AB3BA2B5BAB9}" type="datetimeFigureOut">
              <a:rPr lang="zh-CN" altLang="en-US" smtClean="0"/>
              <a:t>2026/4/4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65500" y="5296964"/>
            <a:ext cx="34290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1ECF466-FADA-2A83-E828-F7838093CE04}"/>
              </a:ext>
            </a:extLst>
          </p:cNvPr>
          <p:cNvSpPr txBox="1"/>
          <p:nvPr userDrawn="1"/>
        </p:nvSpPr>
        <p:spPr>
          <a:xfrm>
            <a:off x="196001" y="-14876"/>
            <a:ext cx="12266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  <a:tileRect/>
                </a:gradFill>
              </a:rPr>
              <a:t>Introduction</a:t>
            </a:r>
            <a:endParaRPr lang="zh-CN" altLang="en-US" sz="1400" b="1"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811A2B2-36AB-E455-0421-B51D3930B82A}"/>
              </a:ext>
            </a:extLst>
          </p:cNvPr>
          <p:cNvSpPr txBox="1"/>
          <p:nvPr userDrawn="1"/>
        </p:nvSpPr>
        <p:spPr>
          <a:xfrm>
            <a:off x="1635410" y="-12472"/>
            <a:ext cx="18357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>
                <a:solidFill>
                  <a:schemeClr val="tx1">
                    <a:alpha val="20000"/>
                  </a:schemeClr>
                </a:solidFill>
              </a:rPr>
              <a:t>Datasets Discovery</a:t>
            </a:r>
            <a:endParaRPr lang="zh-CN" altLang="en-US" sz="1400" b="1">
              <a:solidFill>
                <a:schemeClr val="tx1">
                  <a:alpha val="20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AA71C45-D07D-95A8-FBAB-4F7B3E753A2A}"/>
              </a:ext>
            </a:extLst>
          </p:cNvPr>
          <p:cNvSpPr txBox="1"/>
          <p:nvPr userDrawn="1"/>
        </p:nvSpPr>
        <p:spPr>
          <a:xfrm>
            <a:off x="3786574" y="-8782"/>
            <a:ext cx="20278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>
                <a:solidFill>
                  <a:schemeClr val="tx1">
                    <a:alpha val="20000"/>
                  </a:schemeClr>
                </a:solidFill>
              </a:rPr>
              <a:t>Datasets Assemblage</a:t>
            </a:r>
            <a:endParaRPr lang="zh-CN" altLang="en-US" sz="1400" b="1">
              <a:solidFill>
                <a:schemeClr val="tx1">
                  <a:alpha val="20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E235C7F-09EC-99A6-BE33-D5E4C4F3C5B9}"/>
              </a:ext>
            </a:extLst>
          </p:cNvPr>
          <p:cNvSpPr txBox="1"/>
          <p:nvPr userDrawn="1"/>
        </p:nvSpPr>
        <p:spPr>
          <a:xfrm>
            <a:off x="6151187" y="-2537"/>
            <a:ext cx="23164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>
                <a:solidFill>
                  <a:schemeClr val="tx1">
                    <a:alpha val="20000"/>
                  </a:schemeClr>
                </a:solidFill>
              </a:rPr>
              <a:t>Data Points Assemblage </a:t>
            </a:r>
            <a:endParaRPr lang="zh-CN" altLang="en-US" sz="1400" b="1">
              <a:solidFill>
                <a:schemeClr val="tx1">
                  <a:alpha val="20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D667C44-1E81-9E44-1FAF-0E4C47987A82}"/>
              </a:ext>
            </a:extLst>
          </p:cNvPr>
          <p:cNvSpPr txBox="1"/>
          <p:nvPr userDrawn="1"/>
        </p:nvSpPr>
        <p:spPr>
          <a:xfrm>
            <a:off x="8724968" y="-2537"/>
            <a:ext cx="11576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>
                <a:solidFill>
                  <a:schemeClr val="tx1">
                    <a:alpha val="20000"/>
                  </a:schemeClr>
                </a:solidFill>
              </a:rPr>
              <a:t>Conclusion</a:t>
            </a:r>
            <a:endParaRPr lang="zh-CN" altLang="en-US" sz="1400" b="1">
              <a:solidFill>
                <a:schemeClr val="tx1">
                  <a:alpha val="2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97701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96" r:id="rId3"/>
    <p:sldLayoutId id="2147483697" r:id="rId4"/>
  </p:sldLayoutIdLst>
  <p:txStyles>
    <p:titleStyle>
      <a:lvl1pPr algn="ctr" defTabSz="685793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8" indent="-171448" algn="l" defTabSz="68579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45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41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38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35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31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28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24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21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6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9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90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87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8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79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76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7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1DDFAA4B-BBAD-2036-B5C5-B7B650548704}"/>
              </a:ext>
            </a:extLst>
          </p:cNvPr>
          <p:cNvSpPr/>
          <p:nvPr userDrawn="1"/>
        </p:nvSpPr>
        <p:spPr>
          <a:xfrm>
            <a:off x="0" y="7353"/>
            <a:ext cx="10160000" cy="320135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87941" y="349708"/>
            <a:ext cx="6734342" cy="8939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/>
              <a:t>Title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5284" y="1452799"/>
            <a:ext cx="9657347" cy="34341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8500" y="5296964"/>
            <a:ext cx="22860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A9198E-35AC-4F3A-95DC-AB3BA2B5BAB9}" type="datetimeFigureOut">
              <a:rPr lang="zh-CN" altLang="en-US" smtClean="0"/>
              <a:t>2026/4/4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65500" y="5296964"/>
            <a:ext cx="34290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1ECF466-FADA-2A83-E828-F7838093CE04}"/>
              </a:ext>
            </a:extLst>
          </p:cNvPr>
          <p:cNvSpPr txBox="1"/>
          <p:nvPr userDrawn="1"/>
        </p:nvSpPr>
        <p:spPr>
          <a:xfrm>
            <a:off x="196001" y="-14876"/>
            <a:ext cx="12266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>
                <a:solidFill>
                  <a:schemeClr val="tx1">
                    <a:alpha val="20000"/>
                  </a:schemeClr>
                </a:solidFill>
              </a:rPr>
              <a:t>Introduction</a:t>
            </a:r>
            <a:endParaRPr lang="zh-CN" altLang="en-US" sz="1400" b="1">
              <a:solidFill>
                <a:schemeClr val="tx1">
                  <a:alpha val="20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811A2B2-36AB-E455-0421-B51D3930B82A}"/>
              </a:ext>
            </a:extLst>
          </p:cNvPr>
          <p:cNvSpPr txBox="1"/>
          <p:nvPr userDrawn="1"/>
        </p:nvSpPr>
        <p:spPr>
          <a:xfrm>
            <a:off x="1635410" y="-12472"/>
            <a:ext cx="18357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  <a:tileRect/>
                </a:gradFill>
              </a:rPr>
              <a:t>Datasets Discovery</a:t>
            </a:r>
            <a:endParaRPr lang="zh-CN" altLang="en-US" sz="1400" b="1"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AA71C45-D07D-95A8-FBAB-4F7B3E753A2A}"/>
              </a:ext>
            </a:extLst>
          </p:cNvPr>
          <p:cNvSpPr txBox="1"/>
          <p:nvPr userDrawn="1"/>
        </p:nvSpPr>
        <p:spPr>
          <a:xfrm>
            <a:off x="3786574" y="-8782"/>
            <a:ext cx="20278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>
                <a:solidFill>
                  <a:schemeClr val="tx1">
                    <a:alpha val="20000"/>
                  </a:schemeClr>
                </a:solidFill>
              </a:rPr>
              <a:t>Datasets Assemblage</a:t>
            </a:r>
            <a:endParaRPr lang="zh-CN" altLang="en-US" sz="1400" b="1">
              <a:solidFill>
                <a:schemeClr val="tx1">
                  <a:alpha val="20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E235C7F-09EC-99A6-BE33-D5E4C4F3C5B9}"/>
              </a:ext>
            </a:extLst>
          </p:cNvPr>
          <p:cNvSpPr txBox="1"/>
          <p:nvPr userDrawn="1"/>
        </p:nvSpPr>
        <p:spPr>
          <a:xfrm>
            <a:off x="6151187" y="-2537"/>
            <a:ext cx="23164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>
                <a:solidFill>
                  <a:schemeClr val="tx1">
                    <a:alpha val="20000"/>
                  </a:schemeClr>
                </a:solidFill>
              </a:rPr>
              <a:t>Data Points Assemblage </a:t>
            </a:r>
            <a:endParaRPr lang="zh-CN" altLang="en-US" sz="1400" b="1">
              <a:solidFill>
                <a:schemeClr val="tx1">
                  <a:alpha val="20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D667C44-1E81-9E44-1FAF-0E4C47987A82}"/>
              </a:ext>
            </a:extLst>
          </p:cNvPr>
          <p:cNvSpPr txBox="1"/>
          <p:nvPr userDrawn="1"/>
        </p:nvSpPr>
        <p:spPr>
          <a:xfrm>
            <a:off x="8724968" y="-2537"/>
            <a:ext cx="11576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>
                <a:solidFill>
                  <a:schemeClr val="tx1">
                    <a:alpha val="20000"/>
                  </a:schemeClr>
                </a:solidFill>
              </a:rPr>
              <a:t>Conclusion</a:t>
            </a:r>
            <a:endParaRPr lang="zh-CN" altLang="en-US" sz="1400" b="1">
              <a:solidFill>
                <a:schemeClr val="tx1">
                  <a:alpha val="2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169058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txStyles>
    <p:titleStyle>
      <a:lvl1pPr algn="ctr" defTabSz="685793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8" indent="-171448" algn="l" defTabSz="68579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45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41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38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35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31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28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24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21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6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9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90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87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8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79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76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7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1DDFAA4B-BBAD-2036-B5C5-B7B650548704}"/>
              </a:ext>
            </a:extLst>
          </p:cNvPr>
          <p:cNvSpPr/>
          <p:nvPr userDrawn="1"/>
        </p:nvSpPr>
        <p:spPr>
          <a:xfrm>
            <a:off x="0" y="7353"/>
            <a:ext cx="10160000" cy="320135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87941" y="349708"/>
            <a:ext cx="6734342" cy="8939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/>
              <a:t>Title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5284" y="1452799"/>
            <a:ext cx="9657347" cy="34341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8500" y="5296964"/>
            <a:ext cx="22860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A9198E-35AC-4F3A-95DC-AB3BA2B5BAB9}" type="datetimeFigureOut">
              <a:rPr lang="zh-CN" altLang="en-US" smtClean="0"/>
              <a:t>2026/4/4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65500" y="5296964"/>
            <a:ext cx="34290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1ECF466-FADA-2A83-E828-F7838093CE04}"/>
              </a:ext>
            </a:extLst>
          </p:cNvPr>
          <p:cNvSpPr txBox="1"/>
          <p:nvPr userDrawn="1"/>
        </p:nvSpPr>
        <p:spPr>
          <a:xfrm>
            <a:off x="196001" y="-14876"/>
            <a:ext cx="12266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>
                <a:solidFill>
                  <a:schemeClr val="tx1">
                    <a:alpha val="20000"/>
                  </a:schemeClr>
                </a:solidFill>
              </a:rPr>
              <a:t>Introduction</a:t>
            </a:r>
            <a:endParaRPr lang="zh-CN" altLang="en-US" sz="1400" b="1">
              <a:solidFill>
                <a:schemeClr val="tx1">
                  <a:alpha val="20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811A2B2-36AB-E455-0421-B51D3930B82A}"/>
              </a:ext>
            </a:extLst>
          </p:cNvPr>
          <p:cNvSpPr txBox="1"/>
          <p:nvPr userDrawn="1"/>
        </p:nvSpPr>
        <p:spPr>
          <a:xfrm>
            <a:off x="1635410" y="-12472"/>
            <a:ext cx="18357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>
                <a:solidFill>
                  <a:schemeClr val="tx1">
                    <a:alpha val="20000"/>
                  </a:schemeClr>
                </a:solidFill>
              </a:rPr>
              <a:t>Datasets Discovery</a:t>
            </a:r>
            <a:endParaRPr lang="zh-CN" altLang="en-US" sz="1400" b="1">
              <a:solidFill>
                <a:schemeClr val="tx1">
                  <a:alpha val="20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AA71C45-D07D-95A8-FBAB-4F7B3E753A2A}"/>
              </a:ext>
            </a:extLst>
          </p:cNvPr>
          <p:cNvSpPr txBox="1"/>
          <p:nvPr userDrawn="1"/>
        </p:nvSpPr>
        <p:spPr>
          <a:xfrm>
            <a:off x="3786574" y="-8782"/>
            <a:ext cx="20278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  <a:tileRect/>
                </a:gradFill>
              </a:rPr>
              <a:t>Datasets Assemblage</a:t>
            </a:r>
            <a:endParaRPr lang="zh-CN" altLang="en-US" sz="1400" b="1"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E235C7F-09EC-99A6-BE33-D5E4C4F3C5B9}"/>
              </a:ext>
            </a:extLst>
          </p:cNvPr>
          <p:cNvSpPr txBox="1"/>
          <p:nvPr userDrawn="1"/>
        </p:nvSpPr>
        <p:spPr>
          <a:xfrm>
            <a:off x="6151187" y="-2537"/>
            <a:ext cx="23164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>
                <a:solidFill>
                  <a:schemeClr val="tx1">
                    <a:alpha val="20000"/>
                  </a:schemeClr>
                </a:solidFill>
              </a:rPr>
              <a:t>Data Points Assemblage </a:t>
            </a:r>
            <a:endParaRPr lang="zh-CN" altLang="en-US" sz="1400" b="1">
              <a:solidFill>
                <a:schemeClr val="tx1">
                  <a:alpha val="20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D667C44-1E81-9E44-1FAF-0E4C47987A82}"/>
              </a:ext>
            </a:extLst>
          </p:cNvPr>
          <p:cNvSpPr txBox="1"/>
          <p:nvPr userDrawn="1"/>
        </p:nvSpPr>
        <p:spPr>
          <a:xfrm>
            <a:off x="8724968" y="-2537"/>
            <a:ext cx="11576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>
                <a:solidFill>
                  <a:schemeClr val="tx1">
                    <a:alpha val="20000"/>
                  </a:schemeClr>
                </a:solidFill>
              </a:rPr>
              <a:t>Conclusion</a:t>
            </a:r>
            <a:endParaRPr lang="zh-CN" altLang="en-US" sz="1400" b="1">
              <a:solidFill>
                <a:schemeClr val="tx1">
                  <a:alpha val="2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075994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8" r:id="rId1"/>
    <p:sldLayoutId id="2147483689" r:id="rId2"/>
  </p:sldLayoutIdLst>
  <p:txStyles>
    <p:titleStyle>
      <a:lvl1pPr algn="ctr" defTabSz="685793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8" indent="-171448" algn="l" defTabSz="68579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45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41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38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35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31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28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24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21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6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9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90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87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8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79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76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7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1DDFAA4B-BBAD-2036-B5C5-B7B650548704}"/>
              </a:ext>
            </a:extLst>
          </p:cNvPr>
          <p:cNvSpPr/>
          <p:nvPr userDrawn="1"/>
        </p:nvSpPr>
        <p:spPr>
          <a:xfrm>
            <a:off x="0" y="7353"/>
            <a:ext cx="10160000" cy="320135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87941" y="349708"/>
            <a:ext cx="6734342" cy="8939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/>
              <a:t>Title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5284" y="1452799"/>
            <a:ext cx="9657347" cy="34341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8500" y="5296964"/>
            <a:ext cx="22860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A9198E-35AC-4F3A-95DC-AB3BA2B5BAB9}" type="datetimeFigureOut">
              <a:rPr lang="zh-CN" altLang="en-US" smtClean="0"/>
              <a:t>2026/4/4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65500" y="5296964"/>
            <a:ext cx="34290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1ECF466-FADA-2A83-E828-F7838093CE04}"/>
              </a:ext>
            </a:extLst>
          </p:cNvPr>
          <p:cNvSpPr txBox="1"/>
          <p:nvPr userDrawn="1"/>
        </p:nvSpPr>
        <p:spPr>
          <a:xfrm>
            <a:off x="196001" y="-14876"/>
            <a:ext cx="12266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>
                <a:solidFill>
                  <a:schemeClr val="tx1">
                    <a:alpha val="20000"/>
                  </a:schemeClr>
                </a:solidFill>
              </a:rPr>
              <a:t>Introduction</a:t>
            </a:r>
            <a:endParaRPr lang="zh-CN" altLang="en-US" sz="1400" b="1">
              <a:solidFill>
                <a:schemeClr val="tx1">
                  <a:alpha val="20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811A2B2-36AB-E455-0421-B51D3930B82A}"/>
              </a:ext>
            </a:extLst>
          </p:cNvPr>
          <p:cNvSpPr txBox="1"/>
          <p:nvPr userDrawn="1"/>
        </p:nvSpPr>
        <p:spPr>
          <a:xfrm>
            <a:off x="1635410" y="-12472"/>
            <a:ext cx="18357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>
                <a:solidFill>
                  <a:schemeClr val="tx1">
                    <a:alpha val="20000"/>
                  </a:schemeClr>
                </a:solidFill>
              </a:rPr>
              <a:t>Datasets Discovery</a:t>
            </a:r>
            <a:endParaRPr lang="zh-CN" altLang="en-US" sz="1400" b="1">
              <a:solidFill>
                <a:schemeClr val="tx1">
                  <a:alpha val="20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AA71C45-D07D-95A8-FBAB-4F7B3E753A2A}"/>
              </a:ext>
            </a:extLst>
          </p:cNvPr>
          <p:cNvSpPr txBox="1"/>
          <p:nvPr userDrawn="1"/>
        </p:nvSpPr>
        <p:spPr>
          <a:xfrm>
            <a:off x="3786574" y="-8782"/>
            <a:ext cx="20278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>
                <a:solidFill>
                  <a:schemeClr val="tx1">
                    <a:alpha val="20000"/>
                  </a:schemeClr>
                </a:solidFill>
              </a:rPr>
              <a:t>Datasets Assemblage</a:t>
            </a:r>
            <a:endParaRPr lang="zh-CN" altLang="en-US" sz="1400" b="1">
              <a:solidFill>
                <a:schemeClr val="tx1">
                  <a:alpha val="20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E235C7F-09EC-99A6-BE33-D5E4C4F3C5B9}"/>
              </a:ext>
            </a:extLst>
          </p:cNvPr>
          <p:cNvSpPr txBox="1"/>
          <p:nvPr userDrawn="1"/>
        </p:nvSpPr>
        <p:spPr>
          <a:xfrm>
            <a:off x="6151187" y="-2537"/>
            <a:ext cx="23164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  <a:tileRect/>
                </a:gradFill>
              </a:rPr>
              <a:t>Data Points Assemblage </a:t>
            </a:r>
            <a:endParaRPr lang="zh-CN" altLang="en-US" sz="1400" b="1"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D667C44-1E81-9E44-1FAF-0E4C47987A82}"/>
              </a:ext>
            </a:extLst>
          </p:cNvPr>
          <p:cNvSpPr txBox="1"/>
          <p:nvPr userDrawn="1"/>
        </p:nvSpPr>
        <p:spPr>
          <a:xfrm>
            <a:off x="8724968" y="-2537"/>
            <a:ext cx="11576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>
                <a:solidFill>
                  <a:schemeClr val="tx1">
                    <a:alpha val="20000"/>
                  </a:schemeClr>
                </a:solidFill>
              </a:rPr>
              <a:t>Conclusion</a:t>
            </a:r>
            <a:endParaRPr lang="zh-CN" altLang="en-US" sz="1400" b="1">
              <a:solidFill>
                <a:schemeClr val="tx1">
                  <a:alpha val="2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968700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</p:sldLayoutIdLst>
  <p:txStyles>
    <p:titleStyle>
      <a:lvl1pPr algn="ctr" defTabSz="685793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8" indent="-171448" algn="l" defTabSz="68579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45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41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38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35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31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28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24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21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6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9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90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87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8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79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76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7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1DDFAA4B-BBAD-2036-B5C5-B7B650548704}"/>
              </a:ext>
            </a:extLst>
          </p:cNvPr>
          <p:cNvSpPr/>
          <p:nvPr userDrawn="1"/>
        </p:nvSpPr>
        <p:spPr>
          <a:xfrm>
            <a:off x="0" y="7353"/>
            <a:ext cx="10160000" cy="320135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87941" y="349708"/>
            <a:ext cx="6734342" cy="8939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/>
              <a:t>Title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5284" y="1452799"/>
            <a:ext cx="9657347" cy="34341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8500" y="5296964"/>
            <a:ext cx="22860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A9198E-35AC-4F3A-95DC-AB3BA2B5BAB9}" type="datetimeFigureOut">
              <a:rPr lang="zh-CN" altLang="en-US" smtClean="0"/>
              <a:t>2026/4/4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65500" y="5296964"/>
            <a:ext cx="34290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1ECF466-FADA-2A83-E828-F7838093CE04}"/>
              </a:ext>
            </a:extLst>
          </p:cNvPr>
          <p:cNvSpPr txBox="1"/>
          <p:nvPr userDrawn="1"/>
        </p:nvSpPr>
        <p:spPr>
          <a:xfrm>
            <a:off x="196001" y="-14876"/>
            <a:ext cx="12266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>
                <a:solidFill>
                  <a:schemeClr val="tx1">
                    <a:alpha val="20000"/>
                  </a:schemeClr>
                </a:solidFill>
              </a:rPr>
              <a:t>Introduction</a:t>
            </a:r>
            <a:endParaRPr lang="zh-CN" altLang="en-US" sz="1400" b="1">
              <a:solidFill>
                <a:schemeClr val="tx1">
                  <a:alpha val="20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811A2B2-36AB-E455-0421-B51D3930B82A}"/>
              </a:ext>
            </a:extLst>
          </p:cNvPr>
          <p:cNvSpPr txBox="1"/>
          <p:nvPr userDrawn="1"/>
        </p:nvSpPr>
        <p:spPr>
          <a:xfrm>
            <a:off x="1635410" y="-12472"/>
            <a:ext cx="18357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>
                <a:solidFill>
                  <a:schemeClr val="tx1">
                    <a:alpha val="20000"/>
                  </a:schemeClr>
                </a:solidFill>
              </a:rPr>
              <a:t>Datasets Discovery</a:t>
            </a:r>
            <a:endParaRPr lang="zh-CN" altLang="en-US" sz="1400" b="1">
              <a:solidFill>
                <a:schemeClr val="tx1">
                  <a:alpha val="20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AA71C45-D07D-95A8-FBAB-4F7B3E753A2A}"/>
              </a:ext>
            </a:extLst>
          </p:cNvPr>
          <p:cNvSpPr txBox="1"/>
          <p:nvPr userDrawn="1"/>
        </p:nvSpPr>
        <p:spPr>
          <a:xfrm>
            <a:off x="3786574" y="-8782"/>
            <a:ext cx="20278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>
                <a:solidFill>
                  <a:schemeClr val="tx1">
                    <a:alpha val="20000"/>
                  </a:schemeClr>
                </a:solidFill>
              </a:rPr>
              <a:t>Datasets Assemblage</a:t>
            </a:r>
            <a:endParaRPr lang="zh-CN" altLang="en-US" sz="1400" b="1">
              <a:solidFill>
                <a:schemeClr val="tx1">
                  <a:alpha val="20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E235C7F-09EC-99A6-BE33-D5E4C4F3C5B9}"/>
              </a:ext>
            </a:extLst>
          </p:cNvPr>
          <p:cNvSpPr txBox="1"/>
          <p:nvPr userDrawn="1"/>
        </p:nvSpPr>
        <p:spPr>
          <a:xfrm>
            <a:off x="6151187" y="-2537"/>
            <a:ext cx="23164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>
                <a:solidFill>
                  <a:schemeClr val="tx1">
                    <a:alpha val="20000"/>
                  </a:schemeClr>
                </a:solidFill>
              </a:rPr>
              <a:t>Data Points Assemblage </a:t>
            </a:r>
            <a:endParaRPr lang="zh-CN" altLang="en-US" sz="1400" b="1">
              <a:solidFill>
                <a:schemeClr val="tx1">
                  <a:alpha val="20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D667C44-1E81-9E44-1FAF-0E4C47987A82}"/>
              </a:ext>
            </a:extLst>
          </p:cNvPr>
          <p:cNvSpPr txBox="1"/>
          <p:nvPr userDrawn="1"/>
        </p:nvSpPr>
        <p:spPr>
          <a:xfrm>
            <a:off x="8724968" y="-2537"/>
            <a:ext cx="11576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  <a:tileRect/>
                </a:gradFill>
              </a:rPr>
              <a:t>Conclusion</a:t>
            </a:r>
            <a:endParaRPr lang="zh-CN" altLang="en-US" sz="1400" b="1"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  <a:tileRect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04239818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4" r:id="rId1"/>
    <p:sldLayoutId id="2147483695" r:id="rId2"/>
  </p:sldLayoutIdLst>
  <p:txStyles>
    <p:titleStyle>
      <a:lvl1pPr algn="ctr" defTabSz="685793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8" indent="-171448" algn="l" defTabSz="68579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45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41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38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35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31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28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24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21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6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9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90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87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8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79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76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7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220_DB60EC6B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27E385-174E-8E85-6A05-661DEAE47B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1">
            <a:extLst>
              <a:ext uri="{FF2B5EF4-FFF2-40B4-BE49-F238E27FC236}">
                <a16:creationId xmlns:a16="http://schemas.microsoft.com/office/drawing/2014/main" id="{545738D9-6086-D2E7-EA9E-4D81DC31DE4B}"/>
              </a:ext>
            </a:extLst>
          </p:cNvPr>
          <p:cNvSpPr txBox="1"/>
          <p:nvPr/>
        </p:nvSpPr>
        <p:spPr>
          <a:xfrm>
            <a:off x="-346" y="5330479"/>
            <a:ext cx="10097636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altLang="zh-CN" sz="900" dirty="0"/>
              <a:t>Feng Luo, Hai Lan, Hui Luo, </a:t>
            </a:r>
            <a:r>
              <a:rPr lang="en-US" altLang="zh-CN" sz="900" dirty="0" err="1"/>
              <a:t>Zhifeng</a:t>
            </a:r>
            <a:r>
              <a:rPr lang="en-US" altLang="zh-CN" sz="900" dirty="0"/>
              <a:t> Bao, </a:t>
            </a:r>
            <a:r>
              <a:rPr lang="en-US" sz="900" dirty="0" err="1"/>
              <a:t>Xiaoli</a:t>
            </a:r>
            <a:r>
              <a:rPr lang="en-US" sz="900" dirty="0"/>
              <a:t> Wang, </a:t>
            </a:r>
            <a:r>
              <a:rPr lang="en-US" altLang="zh-CN" sz="900" dirty="0"/>
              <a:t>J. Shane Culpepper, </a:t>
            </a:r>
            <a:r>
              <a:rPr lang="en-US" altLang="zh-CN" sz="900" dirty="0" err="1"/>
              <a:t>Shazia</a:t>
            </a:r>
            <a:r>
              <a:rPr lang="en-US" altLang="zh-CN" sz="900" dirty="0"/>
              <a:t> Sadiq. </a:t>
            </a:r>
            <a:r>
              <a:rPr lang="en-US" sz="900" dirty="0">
                <a:ea typeface="+mn-lt"/>
                <a:cs typeface="+mn-lt"/>
              </a:rPr>
              <a:t>Decomposition-Driven Multi-Table Retrieval and Reasoning for Numerical Question Answering</a:t>
            </a:r>
            <a:r>
              <a:rPr lang="en-US" altLang="zh-CN" sz="900" dirty="0"/>
              <a:t>. </a:t>
            </a:r>
            <a:endParaRPr lang="zh-CN" altLang="en-US" sz="900" dirty="0"/>
          </a:p>
          <a:p>
            <a:r>
              <a:rPr lang="en-US" altLang="zh-CN" sz="900" dirty="0"/>
              <a:t>ICDE 2026.</a:t>
            </a:r>
            <a:endParaRPr lang="zh-CN" altLang="en-US" sz="900" dirty="0">
              <a:cs typeface="Arial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618646E-F624-A2C0-14D5-35A63ACAF559}"/>
              </a:ext>
            </a:extLst>
          </p:cNvPr>
          <p:cNvSpPr txBox="1">
            <a:spLocks/>
          </p:cNvSpPr>
          <p:nvPr/>
        </p:nvSpPr>
        <p:spPr>
          <a:xfrm>
            <a:off x="1107962" y="1056974"/>
            <a:ext cx="7946686" cy="19896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68579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400" dirty="0">
                <a:gradFill flip="none">
                  <a:gsLst>
                    <a:gs pos="0">
                      <a:srgbClr val="156082">
                        <a:lumMod val="5000"/>
                        <a:lumOff val="95000"/>
                      </a:srgbClr>
                    </a:gs>
                    <a:gs pos="74000">
                      <a:srgbClr val="156082">
                        <a:lumMod val="45000"/>
                        <a:lumOff val="55000"/>
                      </a:srgbClr>
                    </a:gs>
                    <a:gs pos="83000">
                      <a:srgbClr val="156082">
                        <a:lumMod val="45000"/>
                        <a:lumOff val="55000"/>
                      </a:srgbClr>
                    </a:gs>
                    <a:gs pos="100000">
                      <a:srgbClr val="156082">
                        <a:lumMod val="30000"/>
                        <a:lumOff val="70000"/>
                      </a:srgbClr>
                    </a:gs>
                  </a:gsLst>
                  <a:lin ang="5400000" scaled="1"/>
                  <a:tileRect/>
                </a:gradFill>
              </a:rPr>
              <a:t>Numerical Multi-table </a:t>
            </a:r>
          </a:p>
          <a:p>
            <a:r>
              <a:rPr lang="en-US" altLang="zh-CN" sz="4400" dirty="0">
                <a:gradFill flip="none">
                  <a:gsLst>
                    <a:gs pos="0">
                      <a:srgbClr val="156082">
                        <a:lumMod val="5000"/>
                        <a:lumOff val="95000"/>
                      </a:srgbClr>
                    </a:gs>
                    <a:gs pos="74000">
                      <a:srgbClr val="156082">
                        <a:lumMod val="45000"/>
                        <a:lumOff val="55000"/>
                      </a:srgbClr>
                    </a:gs>
                    <a:gs pos="83000">
                      <a:srgbClr val="156082">
                        <a:lumMod val="45000"/>
                        <a:lumOff val="55000"/>
                      </a:srgbClr>
                    </a:gs>
                    <a:gs pos="100000">
                      <a:srgbClr val="156082">
                        <a:lumMod val="30000"/>
                        <a:lumOff val="70000"/>
                      </a:srgbClr>
                    </a:gs>
                  </a:gsLst>
                  <a:lin ang="5400000" scaled="1"/>
                  <a:tileRect/>
                </a:gradFill>
              </a:rPr>
              <a:t>Question Answering</a:t>
            </a:r>
            <a:endParaRPr lang="zh-CN" altLang="en-US" sz="4400" dirty="0"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  <a:tileRect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680562283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C5CF61-E39A-D49B-97CB-C9C646C368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069">
            <a:extLst>
              <a:ext uri="{FF2B5EF4-FFF2-40B4-BE49-F238E27FC236}">
                <a16:creationId xmlns:a16="http://schemas.microsoft.com/office/drawing/2014/main" id="{8AC379C7-AB3F-01BA-60CB-3299C7C671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2244" y="349708"/>
            <a:ext cx="9147755" cy="893955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chemeClr val="tx1">
                    <a:lumMod val="95000"/>
                  </a:schemeClr>
                </a:solidFill>
                <a:ea typeface="+mj-lt"/>
                <a:cs typeface="+mj-lt"/>
              </a:rPr>
              <a:t>Numerical Multi-Table Question Answering</a:t>
            </a:r>
            <a:endParaRPr lang="zh-CN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C54455A-F55D-8BD3-3EEA-72D10FB93D87}"/>
              </a:ext>
            </a:extLst>
          </p:cNvPr>
          <p:cNvSpPr/>
          <p:nvPr/>
        </p:nvSpPr>
        <p:spPr>
          <a:xfrm>
            <a:off x="162133" y="1150468"/>
            <a:ext cx="750953" cy="738006"/>
          </a:xfrm>
          <a:prstGeom prst="ellipse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b="1">
                <a:solidFill>
                  <a:srgbClr val="FFFF99"/>
                </a:solidFill>
              </a:rPr>
              <a:t>Why</a:t>
            </a:r>
            <a:endParaRPr lang="en-AU" sz="1200" b="1">
              <a:solidFill>
                <a:srgbClr val="FFFF99"/>
              </a:solidFill>
            </a:endParaRP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CA684EF0-AB33-60D1-0592-CBBFA56A56C5}"/>
              </a:ext>
            </a:extLst>
          </p:cNvPr>
          <p:cNvSpPr txBox="1">
            <a:spLocks/>
          </p:cNvSpPr>
          <p:nvPr/>
        </p:nvSpPr>
        <p:spPr>
          <a:xfrm>
            <a:off x="1012244" y="1150468"/>
            <a:ext cx="8438522" cy="4052282"/>
          </a:xfrm>
          <a:prstGeom prst="rect">
            <a:avLst/>
          </a:prstGeom>
        </p:spPr>
        <p:txBody>
          <a:bodyPr vert="horz" lIns="68580" tIns="34290" rIns="68580" bIns="34290" rtlCol="0" anchor="t">
            <a:normAutofit/>
          </a:bodyPr>
          <a:lstStyle>
            <a:lvl1pPr marL="257168" indent="-257168" algn="l" defTabSz="342891" rtl="0" eaLnBrk="1" latinLnBrk="0" hangingPunct="1">
              <a:spcBef>
                <a:spcPts val="451"/>
              </a:spcBef>
              <a:spcAft>
                <a:spcPts val="451"/>
              </a:spcAft>
              <a:buFont typeface="Arial"/>
              <a:buChar char="•"/>
              <a:defRPr sz="2300" b="0" kern="120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Meiryo" pitchFamily="34" charset="-128"/>
                <a:cs typeface="Arial" pitchFamily="34" charset="0"/>
              </a:defRPr>
            </a:lvl1pPr>
            <a:lvl2pPr marL="557199" indent="-214308" algn="l" defTabSz="342891" rtl="0" eaLnBrk="1" latinLnBrk="0" hangingPunct="1">
              <a:spcBef>
                <a:spcPts val="451"/>
              </a:spcBef>
              <a:spcAft>
                <a:spcPts val="451"/>
              </a:spcAft>
              <a:buFont typeface="Arial"/>
              <a:buChar char="–"/>
              <a:defRPr sz="2000" i="0" kern="120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Meiryo" pitchFamily="34" charset="-128"/>
                <a:cs typeface="Arial" pitchFamily="34" charset="0"/>
              </a:defRPr>
            </a:lvl2pPr>
            <a:lvl3pPr marL="857229" indent="-171446" algn="l" defTabSz="342891" rtl="0" eaLnBrk="1" latinLnBrk="0" hangingPunct="1">
              <a:spcBef>
                <a:spcPct val="20000"/>
              </a:spcBef>
              <a:buFont typeface="Arial"/>
              <a:buChar char="•"/>
              <a:defRPr sz="1700" i="1" kern="120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Meiryo" pitchFamily="34" charset="-128"/>
                <a:cs typeface="Arial" pitchFamily="34" charset="0"/>
              </a:defRPr>
            </a:lvl3pPr>
            <a:lvl4pPr marL="1200121" indent="-171446" algn="l" defTabSz="342891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Meiryo" pitchFamily="34" charset="-128"/>
                <a:cs typeface="Arial" pitchFamily="34" charset="0"/>
              </a:defRPr>
            </a:lvl4pPr>
            <a:lvl5pPr marL="1543012" indent="-171446" algn="l" defTabSz="342891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Meiryo" pitchFamily="34" charset="-128"/>
                <a:cs typeface="Arial" pitchFamily="34" charset="0"/>
              </a:defRPr>
            </a:lvl5pPr>
            <a:lvl6pPr marL="1885904" indent="-171446" algn="l" defTabSz="342891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342891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342891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342891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7175" indent="-257175" algn="just">
              <a:buFont typeface="Wingdings" panose="05000000000000000000" pitchFamily="2" charset="2"/>
              <a:buChar char="v"/>
            </a:pPr>
            <a:r>
              <a:rPr lang="en-AU" altLang="zh-CN" sz="1400" b="1" dirty="0">
                <a:solidFill>
                  <a:schemeClr val="tx1">
                    <a:lumMod val="95000"/>
                  </a:schemeClr>
                </a:solidFill>
                <a:latin typeface="Arial"/>
                <a:ea typeface="Meiryo"/>
                <a:cs typeface="Arial"/>
              </a:rPr>
              <a:t>Fragmentation of related data across multiple tables</a:t>
            </a:r>
            <a:endParaRPr lang="zh-CN" altLang="en-US" dirty="0"/>
          </a:p>
          <a:p>
            <a:pPr marL="257175" indent="-257175" algn="just">
              <a:buFont typeface="Wingdings" panose="05000000000000000000" pitchFamily="2" charset="2"/>
              <a:buChar char="v"/>
            </a:pPr>
            <a:endParaRPr lang="en-AU" altLang="zh-CN" sz="1400" b="1" dirty="0">
              <a:solidFill>
                <a:schemeClr val="tx1"/>
              </a:solidFill>
            </a:endParaRPr>
          </a:p>
          <a:p>
            <a:pPr marL="257175" indent="-257175" algn="just">
              <a:buFont typeface="Wingdings" panose="05000000000000000000" pitchFamily="2" charset="2"/>
              <a:buChar char="v"/>
            </a:pPr>
            <a:endParaRPr lang="en-AU" altLang="zh-CN" sz="1400" b="1" dirty="0">
              <a:solidFill>
                <a:schemeClr val="tx1"/>
              </a:solidFill>
            </a:endParaRPr>
          </a:p>
          <a:p>
            <a:pPr marL="257175" indent="-257175" algn="just">
              <a:buFont typeface="Wingdings" panose="05000000000000000000" pitchFamily="2" charset="2"/>
              <a:buChar char="v"/>
            </a:pPr>
            <a:endParaRPr lang="en-AU" altLang="zh-CN" sz="1400" b="1" dirty="0">
              <a:solidFill>
                <a:schemeClr val="tx1"/>
              </a:solidFill>
            </a:endParaRPr>
          </a:p>
          <a:p>
            <a:pPr marL="257175" indent="-257175" algn="just">
              <a:buFont typeface="Wingdings" panose="05000000000000000000" pitchFamily="2" charset="2"/>
              <a:buChar char="v"/>
            </a:pPr>
            <a:endParaRPr lang="en-AU" altLang="zh-CN" sz="1400" b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en-AU" altLang="zh-CN" sz="1400" b="1" dirty="0">
              <a:solidFill>
                <a:schemeClr val="tx1">
                  <a:lumMod val="95000"/>
                </a:schemeClr>
              </a:solidFill>
            </a:endParaRPr>
          </a:p>
          <a:p>
            <a:pPr marL="300031" lvl="1" indent="0" algn="just">
              <a:buNone/>
            </a:pPr>
            <a:endParaRPr lang="en-US" altLang="zh-CN" sz="500" b="1" dirty="0">
              <a:solidFill>
                <a:srgbClr val="FFFFFF"/>
              </a:solidFill>
            </a:endParaRPr>
          </a:p>
          <a:p>
            <a:pPr marL="557206" lvl="1" indent="-257175" algn="just">
              <a:buFont typeface="Wingdings" panose="05000000000000000000" pitchFamily="2" charset="2"/>
              <a:buChar char="v"/>
            </a:pPr>
            <a:endParaRPr lang="en-US" altLang="zh-CN" sz="1100" b="1" dirty="0">
              <a:solidFill>
                <a:schemeClr val="tx1"/>
              </a:solidFill>
            </a:endParaRPr>
          </a:p>
          <a:p>
            <a:pPr marL="300031" lvl="1" indent="0" algn="just">
              <a:buNone/>
            </a:pPr>
            <a:endParaRPr lang="en-AU" altLang="zh-CN" sz="1100" b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en-AU" altLang="zh-CN" sz="1400" b="1" dirty="0">
              <a:solidFill>
                <a:schemeClr val="tx1"/>
              </a:solidFill>
            </a:endParaRPr>
          </a:p>
          <a:p>
            <a:pPr marL="257175" indent="-257175" algn="just">
              <a:buFont typeface="Wingdings" panose="05000000000000000000" pitchFamily="2" charset="2"/>
              <a:buChar char="v"/>
            </a:pPr>
            <a:endParaRPr lang="en-AU" altLang="zh-CN" sz="1400" b="1" dirty="0">
              <a:solidFill>
                <a:schemeClr val="tx1"/>
              </a:solidFill>
            </a:endParaRPr>
          </a:p>
        </p:txBody>
      </p:sp>
      <p:pic>
        <p:nvPicPr>
          <p:cNvPr id="2" name="图片 1" descr="图标&#10;&#10;AI 生成的内容可能不正确。">
            <a:extLst>
              <a:ext uri="{FF2B5EF4-FFF2-40B4-BE49-F238E27FC236}">
                <a16:creationId xmlns:a16="http://schemas.microsoft.com/office/drawing/2014/main" id="{F6C52F6F-8CE5-DC31-E8C2-A77943BEA5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9896" y="2567554"/>
            <a:ext cx="477500" cy="6042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B068759-3FE9-89C3-7B15-3087475E41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1935" y="2165979"/>
            <a:ext cx="2139000" cy="5694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04C605FF-BEDB-BC03-EE19-7FBB8A5EE1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13214" y="2165979"/>
            <a:ext cx="1514650" cy="5644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8787E2C7-C32C-9675-CD16-D83985AD21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99288" y="2865294"/>
            <a:ext cx="2563600" cy="616550"/>
          </a:xfrm>
          <a:prstGeom prst="rect">
            <a:avLst/>
          </a:prstGeom>
        </p:spPr>
      </p:pic>
      <p:sp>
        <p:nvSpPr>
          <p:cNvPr id="10" name="TextBox 8">
            <a:extLst>
              <a:ext uri="{FF2B5EF4-FFF2-40B4-BE49-F238E27FC236}">
                <a16:creationId xmlns:a16="http://schemas.microsoft.com/office/drawing/2014/main" id="{B4C04133-B0C4-D5CA-0C64-1A11C5A5C63B}"/>
              </a:ext>
            </a:extLst>
          </p:cNvPr>
          <p:cNvSpPr txBox="1"/>
          <p:nvPr/>
        </p:nvSpPr>
        <p:spPr>
          <a:xfrm>
            <a:off x="6075838" y="3546386"/>
            <a:ext cx="2390924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AU" sz="1200" b="1" dirty="0">
                <a:latin typeface="Arial"/>
                <a:cs typeface="Arial"/>
              </a:rPr>
              <a:t>Multiple tables containing the relevant data to the question</a:t>
            </a:r>
            <a:endParaRPr lang="zh-CN" sz="1200" dirty="0"/>
          </a:p>
          <a:p>
            <a:pPr algn="ctr"/>
            <a:endParaRPr lang="zh-CN" altLang="en-US" sz="1200" dirty="0">
              <a:cs typeface="Arial"/>
            </a:endParaRPr>
          </a:p>
        </p:txBody>
      </p:sp>
      <p:sp>
        <p:nvSpPr>
          <p:cNvPr id="9" name="TextBox 12">
            <a:extLst>
              <a:ext uri="{FF2B5EF4-FFF2-40B4-BE49-F238E27FC236}">
                <a16:creationId xmlns:a16="http://schemas.microsoft.com/office/drawing/2014/main" id="{F308D5BE-804E-1EEA-732E-1FD6CBCADF62}"/>
              </a:ext>
            </a:extLst>
          </p:cNvPr>
          <p:cNvSpPr txBox="1"/>
          <p:nvPr/>
        </p:nvSpPr>
        <p:spPr>
          <a:xfrm>
            <a:off x="2216689" y="2241425"/>
            <a:ext cx="2672247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000" dirty="0"/>
              <a:t>Numerical question: </a:t>
            </a:r>
            <a:r>
              <a:rPr lang="en-US" sz="1000" i="1" dirty="0"/>
              <a:t>What is the total citation count of female Nobel  Physics laureates after 2010?</a:t>
            </a:r>
          </a:p>
          <a:p>
            <a:pPr algn="ctr"/>
            <a:endParaRPr lang="en-US" sz="1000" b="1" dirty="0"/>
          </a:p>
        </p:txBody>
      </p:sp>
      <p:cxnSp>
        <p:nvCxnSpPr>
          <p:cNvPr id="12" name="Straight Arrow Connector 63">
            <a:extLst>
              <a:ext uri="{FF2B5EF4-FFF2-40B4-BE49-F238E27FC236}">
                <a16:creationId xmlns:a16="http://schemas.microsoft.com/office/drawing/2014/main" id="{897DCA4D-94D8-71A9-0807-002099F95328}"/>
              </a:ext>
            </a:extLst>
          </p:cNvPr>
          <p:cNvCxnSpPr>
            <a:cxnSpLocks/>
          </p:cNvCxnSpPr>
          <p:nvPr/>
        </p:nvCxnSpPr>
        <p:spPr>
          <a:xfrm>
            <a:off x="2218810" y="2760345"/>
            <a:ext cx="2677647" cy="0"/>
          </a:xfrm>
          <a:prstGeom prst="straightConnector1">
            <a:avLst/>
          </a:prstGeom>
          <a:ln w="285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63">
            <a:extLst>
              <a:ext uri="{FF2B5EF4-FFF2-40B4-BE49-F238E27FC236}">
                <a16:creationId xmlns:a16="http://schemas.microsoft.com/office/drawing/2014/main" id="{533D5A60-F730-B1AC-DFD7-D107535BD863}"/>
              </a:ext>
            </a:extLst>
          </p:cNvPr>
          <p:cNvCxnSpPr>
            <a:cxnSpLocks/>
          </p:cNvCxnSpPr>
          <p:nvPr/>
        </p:nvCxnSpPr>
        <p:spPr>
          <a:xfrm flipH="1">
            <a:off x="2224621" y="2940098"/>
            <a:ext cx="2717353" cy="15000"/>
          </a:xfrm>
          <a:prstGeom prst="straightConnector1">
            <a:avLst/>
          </a:prstGeom>
          <a:ln w="285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2">
            <a:extLst>
              <a:ext uri="{FF2B5EF4-FFF2-40B4-BE49-F238E27FC236}">
                <a16:creationId xmlns:a16="http://schemas.microsoft.com/office/drawing/2014/main" id="{60005F54-9BAF-11FC-62E1-1D852340173A}"/>
              </a:ext>
            </a:extLst>
          </p:cNvPr>
          <p:cNvSpPr txBox="1"/>
          <p:nvPr/>
        </p:nvSpPr>
        <p:spPr>
          <a:xfrm>
            <a:off x="2086861" y="3054489"/>
            <a:ext cx="2802247" cy="5539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000" dirty="0">
                <a:ea typeface="+mn-lt"/>
                <a:cs typeface="+mn-lt"/>
              </a:rPr>
              <a:t>Answering it requires correctly identifying relevant values from tables a, b, c1, and c2.</a:t>
            </a:r>
            <a:endParaRPr lang="zh-CN" altLang="en-US" sz="1000" dirty="0">
              <a:ea typeface="+mn-lt"/>
              <a:cs typeface="+mn-lt"/>
            </a:endParaRPr>
          </a:p>
          <a:p>
            <a:pPr algn="ctr"/>
            <a:endParaRPr lang="en-US" sz="100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738336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46EDA1-7038-8B4B-F486-4F783B8571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069">
            <a:extLst>
              <a:ext uri="{FF2B5EF4-FFF2-40B4-BE49-F238E27FC236}">
                <a16:creationId xmlns:a16="http://schemas.microsoft.com/office/drawing/2014/main" id="{0BF6DBE2-9F0A-50DD-C93C-AB0DC9B05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314" y="349708"/>
            <a:ext cx="9078685" cy="893955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chemeClr val="tx1">
                    <a:lumMod val="95000"/>
                  </a:schemeClr>
                </a:solidFill>
                <a:ea typeface="+mj-lt"/>
                <a:cs typeface="+mj-lt"/>
              </a:rPr>
              <a:t>Numerical Multi-Table Question Answering</a:t>
            </a:r>
            <a:endParaRPr lang="zh-CN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A5C82FB7-FB87-E6C8-7658-498C10B41992}"/>
              </a:ext>
            </a:extLst>
          </p:cNvPr>
          <p:cNvSpPr/>
          <p:nvPr/>
        </p:nvSpPr>
        <p:spPr>
          <a:xfrm>
            <a:off x="162133" y="1150468"/>
            <a:ext cx="750953" cy="738006"/>
          </a:xfrm>
          <a:prstGeom prst="ellipse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b="1">
                <a:solidFill>
                  <a:srgbClr val="FFFF99"/>
                </a:solidFill>
              </a:rPr>
              <a:t>Why</a:t>
            </a:r>
            <a:endParaRPr lang="en-AU" sz="1200" b="1">
              <a:solidFill>
                <a:srgbClr val="FFFF99"/>
              </a:solidFill>
            </a:endParaRP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44853AC9-DC09-8215-2B5A-2E6205EA31A6}"/>
              </a:ext>
            </a:extLst>
          </p:cNvPr>
          <p:cNvSpPr txBox="1">
            <a:spLocks/>
          </p:cNvSpPr>
          <p:nvPr/>
        </p:nvSpPr>
        <p:spPr>
          <a:xfrm>
            <a:off x="1012244" y="1150468"/>
            <a:ext cx="8438522" cy="4052282"/>
          </a:xfrm>
          <a:prstGeom prst="rect">
            <a:avLst/>
          </a:prstGeom>
        </p:spPr>
        <p:txBody>
          <a:bodyPr vert="horz" lIns="68580" tIns="34290" rIns="68580" bIns="34290" rtlCol="0" anchor="t">
            <a:normAutofit/>
          </a:bodyPr>
          <a:lstStyle>
            <a:lvl1pPr marL="257168" indent="-257168" algn="l" defTabSz="342891" rtl="0" eaLnBrk="1" latinLnBrk="0" hangingPunct="1">
              <a:spcBef>
                <a:spcPts val="451"/>
              </a:spcBef>
              <a:spcAft>
                <a:spcPts val="451"/>
              </a:spcAft>
              <a:buFont typeface="Arial"/>
              <a:buChar char="•"/>
              <a:defRPr sz="2300" b="0" kern="120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Meiryo" pitchFamily="34" charset="-128"/>
                <a:cs typeface="Arial" pitchFamily="34" charset="0"/>
              </a:defRPr>
            </a:lvl1pPr>
            <a:lvl2pPr marL="557199" indent="-214308" algn="l" defTabSz="342891" rtl="0" eaLnBrk="1" latinLnBrk="0" hangingPunct="1">
              <a:spcBef>
                <a:spcPts val="451"/>
              </a:spcBef>
              <a:spcAft>
                <a:spcPts val="451"/>
              </a:spcAft>
              <a:buFont typeface="Arial"/>
              <a:buChar char="–"/>
              <a:defRPr sz="2000" i="0" kern="120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Meiryo" pitchFamily="34" charset="-128"/>
                <a:cs typeface="Arial" pitchFamily="34" charset="0"/>
              </a:defRPr>
            </a:lvl2pPr>
            <a:lvl3pPr marL="857229" indent="-171446" algn="l" defTabSz="342891" rtl="0" eaLnBrk="1" latinLnBrk="0" hangingPunct="1">
              <a:spcBef>
                <a:spcPct val="20000"/>
              </a:spcBef>
              <a:buFont typeface="Arial"/>
              <a:buChar char="•"/>
              <a:defRPr sz="1700" i="1" kern="120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Meiryo" pitchFamily="34" charset="-128"/>
                <a:cs typeface="Arial" pitchFamily="34" charset="0"/>
              </a:defRPr>
            </a:lvl3pPr>
            <a:lvl4pPr marL="1200121" indent="-171446" algn="l" defTabSz="342891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Meiryo" pitchFamily="34" charset="-128"/>
                <a:cs typeface="Arial" pitchFamily="34" charset="0"/>
              </a:defRPr>
            </a:lvl4pPr>
            <a:lvl5pPr marL="1543012" indent="-171446" algn="l" defTabSz="342891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Meiryo" pitchFamily="34" charset="-128"/>
                <a:cs typeface="Arial" pitchFamily="34" charset="0"/>
              </a:defRPr>
            </a:lvl5pPr>
            <a:lvl6pPr marL="1885904" indent="-171446" algn="l" defTabSz="342891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342891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342891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342891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7175" indent="-257175" algn="just">
              <a:buFont typeface="Wingdings" panose="05000000000000000000" pitchFamily="2" charset="2"/>
              <a:buChar char="v"/>
            </a:pPr>
            <a:r>
              <a:rPr lang="en-AU" altLang="zh-CN" sz="1400" b="1" dirty="0">
                <a:solidFill>
                  <a:schemeClr val="tx1">
                    <a:lumMod val="95000"/>
                  </a:schemeClr>
                </a:solidFill>
                <a:latin typeface="Arial"/>
                <a:ea typeface="Meiryo"/>
                <a:cs typeface="Arial"/>
              </a:rPr>
              <a:t>The gap in existing work</a:t>
            </a:r>
            <a:endParaRPr lang="zh-CN" altLang="en-US" dirty="0"/>
          </a:p>
          <a:p>
            <a:pPr marL="557206" lvl="1" indent="-257175" algn="just">
              <a:buFont typeface="Wingdings" panose="05000000000000000000" pitchFamily="2" charset="2"/>
              <a:buChar char="v"/>
            </a:pPr>
            <a:r>
              <a:rPr lang="en-AU" altLang="zh-CN" sz="1400" b="1" dirty="0">
                <a:solidFill>
                  <a:schemeClr val="tx1"/>
                </a:solidFill>
              </a:rPr>
              <a:t>Limited support for </a:t>
            </a:r>
            <a:r>
              <a:rPr lang="en-AU" altLang="zh-CN" sz="1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complex table relationships </a:t>
            </a:r>
          </a:p>
          <a:p>
            <a:pPr marL="771511" lvl="2" indent="-171450" algn="just"/>
            <a:r>
              <a:rPr lang="en-AU" altLang="zh-CN" sz="1050" i="0" dirty="0">
                <a:solidFill>
                  <a:schemeClr val="tx1"/>
                </a:solidFill>
              </a:rPr>
              <a:t>With up to </a:t>
            </a:r>
            <a:r>
              <a:rPr lang="en-AU" altLang="zh-CN" sz="1400" i="0" dirty="0">
                <a:solidFill>
                  <a:schemeClr val="tx1"/>
                </a:solidFill>
              </a:rPr>
              <a:t>a </a:t>
            </a:r>
            <a:r>
              <a:rPr lang="en-AU" altLang="zh-CN" sz="1400" dirty="0">
                <a:solidFill>
                  <a:schemeClr val="tx1"/>
                </a:solidFill>
              </a:rPr>
              <a:t>10% </a:t>
            </a:r>
            <a:r>
              <a:rPr lang="en-AU" altLang="zh-CN" sz="1050" i="0" dirty="0">
                <a:solidFill>
                  <a:schemeClr val="tx1"/>
                </a:solidFill>
              </a:rPr>
              <a:t>drop in table retrieval effectiveness when fail to model complex relationships</a:t>
            </a:r>
          </a:p>
          <a:p>
            <a:pPr marL="557206" lvl="1" indent="-257175" algn="just">
              <a:buFont typeface="Wingdings" panose="05000000000000000000" pitchFamily="2" charset="2"/>
              <a:buChar char="v"/>
            </a:pPr>
            <a:r>
              <a:rPr lang="en-AU" altLang="zh-CN" sz="1400" b="1" dirty="0">
                <a:solidFill>
                  <a:schemeClr val="tx1"/>
                </a:solidFill>
              </a:rPr>
              <a:t>Ineffective </a:t>
            </a:r>
            <a:r>
              <a:rPr lang="en-AU" altLang="zh-CN" sz="1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retrieval</a:t>
            </a:r>
            <a:r>
              <a:rPr lang="en-AU" altLang="zh-CN" sz="1400" b="1" dirty="0">
                <a:solidFill>
                  <a:schemeClr val="tx1"/>
                </a:solidFill>
              </a:rPr>
              <a:t> of relevant tables </a:t>
            </a:r>
            <a:r>
              <a:rPr lang="en-AU" altLang="zh-CN" sz="1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at scale</a:t>
            </a:r>
          </a:p>
          <a:p>
            <a:pPr marL="771511" lvl="2" indent="-171450" algn="just"/>
            <a:r>
              <a:rPr lang="en-AU" altLang="zh-CN" sz="1050" i="0" dirty="0">
                <a:solidFill>
                  <a:schemeClr val="tx1"/>
                </a:solidFill>
              </a:rPr>
              <a:t>With up to </a:t>
            </a:r>
            <a:r>
              <a:rPr lang="en-AU" altLang="zh-CN" sz="1400" i="0" dirty="0">
                <a:solidFill>
                  <a:schemeClr val="tx1"/>
                </a:solidFill>
              </a:rPr>
              <a:t>a </a:t>
            </a:r>
            <a:r>
              <a:rPr lang="en-AU" altLang="zh-CN" sz="1400" dirty="0">
                <a:solidFill>
                  <a:schemeClr val="tx1"/>
                </a:solidFill>
              </a:rPr>
              <a:t>40% </a:t>
            </a:r>
            <a:r>
              <a:rPr lang="en-AU" altLang="zh-CN" sz="1050" i="0" dirty="0">
                <a:solidFill>
                  <a:schemeClr val="tx1"/>
                </a:solidFill>
              </a:rPr>
              <a:t>drop in retrieval effectiveness </a:t>
            </a:r>
            <a:r>
              <a:rPr lang="en-AU" sz="1050" i="0" dirty="0">
                <a:solidFill>
                  <a:schemeClr val="tx1"/>
                </a:solidFill>
              </a:rPr>
              <a:t>as the corpus scales from approximately 10² to 10⁵ tables.</a:t>
            </a:r>
          </a:p>
          <a:p>
            <a:pPr marL="557206" lvl="1" indent="-257175" algn="just">
              <a:buFont typeface="Wingdings" panose="05000000000000000000" pitchFamily="2" charset="2"/>
              <a:buChar char="v"/>
            </a:pPr>
            <a:r>
              <a:rPr lang="en-AU" altLang="zh-CN" sz="1400" b="1" dirty="0">
                <a:solidFill>
                  <a:schemeClr val="tx1"/>
                </a:solidFill>
              </a:rPr>
              <a:t>Inaccurate </a:t>
            </a:r>
            <a:r>
              <a:rPr lang="en-AU" altLang="zh-CN" sz="1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answer generation </a:t>
            </a:r>
            <a:r>
              <a:rPr lang="en-AU" altLang="zh-CN" sz="14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over </a:t>
            </a:r>
            <a:r>
              <a:rPr lang="en-AU" altLang="zh-CN" sz="1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isolated tables</a:t>
            </a:r>
          </a:p>
          <a:p>
            <a:pPr marL="771511" lvl="2" indent="-171450" algn="just"/>
            <a:r>
              <a:rPr lang="en-AU" altLang="zh-CN" sz="1050" i="0" dirty="0">
                <a:solidFill>
                  <a:schemeClr val="tx1"/>
                </a:solidFill>
              </a:rPr>
              <a:t>With up to </a:t>
            </a:r>
            <a:r>
              <a:rPr lang="en-AU" altLang="zh-CN" sz="1400" i="0" dirty="0">
                <a:solidFill>
                  <a:schemeClr val="tx1"/>
                </a:solidFill>
              </a:rPr>
              <a:t>a 2</a:t>
            </a:r>
            <a:r>
              <a:rPr lang="en-AU" altLang="zh-CN" sz="1400" dirty="0">
                <a:solidFill>
                  <a:schemeClr val="tx1"/>
                </a:solidFill>
              </a:rPr>
              <a:t>0% </a:t>
            </a:r>
            <a:r>
              <a:rPr lang="en-AU" altLang="zh-CN" sz="1050" i="0" dirty="0">
                <a:solidFill>
                  <a:schemeClr val="tx1"/>
                </a:solidFill>
              </a:rPr>
              <a:t>drop in answer accuracy</a:t>
            </a:r>
          </a:p>
          <a:p>
            <a:pPr marL="300031" lvl="1" indent="0" algn="just">
              <a:buNone/>
            </a:pPr>
            <a:endParaRPr lang="en-AU" altLang="zh-CN" sz="1350" i="0" dirty="0">
              <a:solidFill>
                <a:schemeClr val="tx1"/>
              </a:solidFill>
            </a:endParaRPr>
          </a:p>
          <a:p>
            <a:pPr marL="857236" lvl="2" indent="-257175" algn="just">
              <a:buFont typeface="Wingdings" panose="05000000000000000000" pitchFamily="2" charset="2"/>
              <a:buChar char="v"/>
            </a:pPr>
            <a:endParaRPr lang="en-AU" altLang="zh-CN" sz="1000" b="1" dirty="0">
              <a:solidFill>
                <a:schemeClr val="tx1"/>
              </a:solidFill>
            </a:endParaRPr>
          </a:p>
          <a:p>
            <a:pPr marL="257175" indent="-257175" algn="just">
              <a:buFont typeface="Wingdings" panose="05000000000000000000" pitchFamily="2" charset="2"/>
              <a:buChar char="v"/>
            </a:pPr>
            <a:endParaRPr lang="en-AU" altLang="zh-CN" sz="1400" b="1" dirty="0">
              <a:solidFill>
                <a:schemeClr val="tx1"/>
              </a:solidFill>
            </a:endParaRPr>
          </a:p>
          <a:p>
            <a:pPr marL="257175" indent="-257175" algn="just">
              <a:buFont typeface="Wingdings" panose="05000000000000000000" pitchFamily="2" charset="2"/>
              <a:buChar char="v"/>
            </a:pPr>
            <a:endParaRPr lang="en-AU" altLang="zh-CN" sz="1400" b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en-AU" altLang="zh-CN" sz="1400" b="1" dirty="0">
              <a:solidFill>
                <a:schemeClr val="tx1">
                  <a:lumMod val="95000"/>
                </a:schemeClr>
              </a:solidFill>
            </a:endParaRPr>
          </a:p>
          <a:p>
            <a:pPr marL="300031" lvl="1" indent="0" algn="just">
              <a:buNone/>
            </a:pPr>
            <a:endParaRPr lang="en-US" altLang="zh-CN" sz="500" b="1" dirty="0">
              <a:solidFill>
                <a:srgbClr val="FFFFFF"/>
              </a:solidFill>
            </a:endParaRPr>
          </a:p>
          <a:p>
            <a:pPr marL="557206" lvl="1" indent="-257175" algn="just">
              <a:buFont typeface="Wingdings" panose="05000000000000000000" pitchFamily="2" charset="2"/>
              <a:buChar char="v"/>
            </a:pPr>
            <a:endParaRPr lang="en-US" altLang="zh-CN" sz="1100" b="1" dirty="0">
              <a:solidFill>
                <a:schemeClr val="tx1"/>
              </a:solidFill>
            </a:endParaRPr>
          </a:p>
          <a:p>
            <a:pPr marL="300031" lvl="1" indent="0" algn="just">
              <a:buNone/>
            </a:pPr>
            <a:endParaRPr lang="en-AU" altLang="zh-CN" sz="1100" b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en-AU" altLang="zh-CN" sz="1400" b="1" dirty="0">
              <a:solidFill>
                <a:schemeClr val="tx1"/>
              </a:solidFill>
            </a:endParaRPr>
          </a:p>
          <a:p>
            <a:pPr marL="257175" indent="-257175" algn="just">
              <a:buFont typeface="Wingdings" panose="05000000000000000000" pitchFamily="2" charset="2"/>
              <a:buChar char="v"/>
            </a:pPr>
            <a:endParaRPr lang="en-AU" altLang="zh-CN" sz="1400" b="1" dirty="0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F1FAA33-66EB-C5EA-0687-9E3E6B460DD3}"/>
              </a:ext>
            </a:extLst>
          </p:cNvPr>
          <p:cNvSpPr txBox="1"/>
          <p:nvPr/>
        </p:nvSpPr>
        <p:spPr>
          <a:xfrm>
            <a:off x="1467634" y="5318943"/>
            <a:ext cx="36589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/>
              <a:t>Existing work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4E8F38C-1BF8-818E-6C6C-9840068CA2B4}"/>
              </a:ext>
            </a:extLst>
          </p:cNvPr>
          <p:cNvSpPr txBox="1"/>
          <p:nvPr/>
        </p:nvSpPr>
        <p:spPr>
          <a:xfrm>
            <a:off x="4558934" y="4628606"/>
            <a:ext cx="7406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solidFill>
                  <a:srgbClr val="FF7575"/>
                </a:solidFill>
              </a:rPr>
              <a:t>Vs.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83D5FCE-1001-9ECD-3B81-74BBA85075E7}"/>
              </a:ext>
            </a:extLst>
          </p:cNvPr>
          <p:cNvSpPr txBox="1"/>
          <p:nvPr/>
        </p:nvSpPr>
        <p:spPr>
          <a:xfrm>
            <a:off x="5595197" y="5337315"/>
            <a:ext cx="21398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/>
              <a:t>Our targeted scenario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D3FE8EA-B3C1-CA36-EB38-BC0B918FE7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6734" y="3307892"/>
            <a:ext cx="2362200" cy="2057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0B9D9C7-B65D-1EA9-1862-4AE804A4DA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2910" y="3317504"/>
            <a:ext cx="2483237" cy="2047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914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000E9B-3361-D352-421E-1ED6DD9C1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6DF3A398-7C89-9189-0CD0-8068C8B26D30}"/>
              </a:ext>
            </a:extLst>
          </p:cNvPr>
          <p:cNvSpPr/>
          <p:nvPr/>
        </p:nvSpPr>
        <p:spPr>
          <a:xfrm>
            <a:off x="162133" y="1150468"/>
            <a:ext cx="750953" cy="738006"/>
          </a:xfrm>
          <a:prstGeom prst="ellipse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b="1">
                <a:solidFill>
                  <a:srgbClr val="FFFF99"/>
                </a:solidFill>
              </a:rPr>
              <a:t>Goal</a:t>
            </a:r>
            <a:endParaRPr lang="en-AU" sz="1200" b="1">
              <a:solidFill>
                <a:srgbClr val="FFFF99"/>
              </a:solidFill>
            </a:endParaRPr>
          </a:p>
        </p:txBody>
      </p:sp>
      <p:pic>
        <p:nvPicPr>
          <p:cNvPr id="42" name="Picture 41" descr="A white line drawing of a tower&#10;&#10;Description automatically generated">
            <a:extLst>
              <a:ext uri="{FF2B5EF4-FFF2-40B4-BE49-F238E27FC236}">
                <a16:creationId xmlns:a16="http://schemas.microsoft.com/office/drawing/2014/main" id="{CA92419A-D24A-6F88-456D-D554BE00D9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6891" y="3070650"/>
            <a:ext cx="732078" cy="732078"/>
          </a:xfrm>
          <a:prstGeom prst="rect">
            <a:avLst/>
          </a:prstGeom>
        </p:spPr>
      </p:pic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CE2E69FD-F324-C099-B438-1E7C4FE84BF5}"/>
              </a:ext>
            </a:extLst>
          </p:cNvPr>
          <p:cNvCxnSpPr>
            <a:cxnSpLocks/>
          </p:cNvCxnSpPr>
          <p:nvPr/>
        </p:nvCxnSpPr>
        <p:spPr>
          <a:xfrm>
            <a:off x="3960591" y="2005836"/>
            <a:ext cx="2079118" cy="755000"/>
          </a:xfrm>
          <a:prstGeom prst="straightConnector1">
            <a:avLst/>
          </a:prstGeom>
          <a:ln w="285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8" name="TextBox 77">
            <a:extLst>
              <a:ext uri="{FF2B5EF4-FFF2-40B4-BE49-F238E27FC236}">
                <a16:creationId xmlns:a16="http://schemas.microsoft.com/office/drawing/2014/main" id="{417B6AAE-FE63-A1C4-F49C-6AC52F494603}"/>
              </a:ext>
            </a:extLst>
          </p:cNvPr>
          <p:cNvSpPr txBox="1"/>
          <p:nvPr/>
        </p:nvSpPr>
        <p:spPr>
          <a:xfrm>
            <a:off x="2092909" y="2202703"/>
            <a:ext cx="1375698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altLang="zh-CN" sz="1000" i="1">
                <a:solidFill>
                  <a:schemeClr val="tx1">
                    <a:lumMod val="95000"/>
                  </a:schemeClr>
                </a:solidFill>
              </a:rPr>
              <a:t>A numerical question</a:t>
            </a:r>
            <a:endParaRPr lang="zh-CN" sz="1000" i="1">
              <a:solidFill>
                <a:schemeClr val="tx1">
                  <a:lumMod val="95000"/>
                </a:schemeClr>
              </a:solidFill>
              <a:cs typeface="Arial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6E72D1F4-8C00-6467-2B0B-9C775A7F5785}"/>
              </a:ext>
            </a:extLst>
          </p:cNvPr>
          <p:cNvSpPr txBox="1"/>
          <p:nvPr/>
        </p:nvSpPr>
        <p:spPr>
          <a:xfrm>
            <a:off x="2098342" y="3897111"/>
            <a:ext cx="1429174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altLang="zh-CN" sz="1200" i="1" dirty="0">
                <a:solidFill>
                  <a:schemeClr val="tx1">
                    <a:lumMod val="95000"/>
                  </a:schemeClr>
                </a:solidFill>
              </a:rPr>
              <a:t>Tabular Data Lake</a:t>
            </a:r>
            <a:endParaRPr lang="zh-CN" altLang="en-US" sz="1200" i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3A7DA16-C9B7-74B2-23C9-F2C3E4975276}"/>
              </a:ext>
            </a:extLst>
          </p:cNvPr>
          <p:cNvSpPr txBox="1"/>
          <p:nvPr/>
        </p:nvSpPr>
        <p:spPr>
          <a:xfrm>
            <a:off x="2376891" y="4438414"/>
            <a:ext cx="5076195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CN" sz="1400" dirty="0">
                <a:solidFill>
                  <a:schemeClr val="tx1">
                    <a:lumMod val="95000"/>
                  </a:schemeClr>
                </a:solidFill>
              </a:rPr>
              <a:t>Effectively retrieve </a:t>
            </a:r>
            <a:r>
              <a:rPr lang="en-US" altLang="zh-CN" sz="1400" i="1" dirty="0">
                <a:solidFill>
                  <a:schemeClr val="tx1">
                    <a:lumMod val="95000"/>
                  </a:schemeClr>
                </a:solidFill>
              </a:rPr>
              <a:t>a subset of relevant tables </a:t>
            </a:r>
            <a:r>
              <a:rPr lang="en-US" altLang="zh-CN" sz="1400" dirty="0">
                <a:solidFill>
                  <a:schemeClr val="tx1">
                    <a:lumMod val="95000"/>
                  </a:schemeClr>
                </a:solidFill>
              </a:rPr>
              <a:t>for the question </a:t>
            </a:r>
            <a:endParaRPr lang="zh-CN" altLang="en-US" sz="1400" dirty="0">
              <a:solidFill>
                <a:schemeClr val="tx1">
                  <a:lumMod val="95000"/>
                </a:schemeClr>
              </a:solidFill>
              <a:cs typeface="Arial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090F195D-3F85-B38A-FE4E-B5E5A908FD2A}"/>
              </a:ext>
            </a:extLst>
          </p:cNvPr>
          <p:cNvSpPr txBox="1"/>
          <p:nvPr/>
        </p:nvSpPr>
        <p:spPr>
          <a:xfrm>
            <a:off x="1498021" y="1690882"/>
            <a:ext cx="2840000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AU" sz="1000" dirty="0">
                <a:latin typeface="Arial"/>
              </a:rPr>
              <a:t>What is the total citation count of female </a:t>
            </a:r>
          </a:p>
          <a:p>
            <a:pPr algn="ctr"/>
            <a:r>
              <a:rPr lang="en-AU" sz="1000" dirty="0">
                <a:latin typeface="Arial"/>
              </a:rPr>
              <a:t>Nobel Physics laureates after 2010?</a:t>
            </a:r>
            <a:endParaRPr lang="en-AU" sz="1000" dirty="0">
              <a:cs typeface="Arial"/>
            </a:endParaRPr>
          </a:p>
          <a:p>
            <a:pPr algn="ctr"/>
            <a:endParaRPr lang="zh-CN" altLang="en-US" sz="1200" dirty="0">
              <a:cs typeface="Arial"/>
            </a:endParaRPr>
          </a:p>
        </p:txBody>
      </p:sp>
      <p:cxnSp>
        <p:nvCxnSpPr>
          <p:cNvPr id="12" name="Straight Arrow Connector 60">
            <a:extLst>
              <a:ext uri="{FF2B5EF4-FFF2-40B4-BE49-F238E27FC236}">
                <a16:creationId xmlns:a16="http://schemas.microsoft.com/office/drawing/2014/main" id="{CAD29376-B5C6-A0B5-9C82-DD25A1546FF5}"/>
              </a:ext>
            </a:extLst>
          </p:cNvPr>
          <p:cNvCxnSpPr>
            <a:cxnSpLocks/>
          </p:cNvCxnSpPr>
          <p:nvPr/>
        </p:nvCxnSpPr>
        <p:spPr>
          <a:xfrm flipV="1">
            <a:off x="3675591" y="2860836"/>
            <a:ext cx="2369118" cy="505000"/>
          </a:xfrm>
          <a:prstGeom prst="straightConnector1">
            <a:avLst/>
          </a:prstGeom>
          <a:ln w="285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Arrow: Right 75">
            <a:extLst>
              <a:ext uri="{FF2B5EF4-FFF2-40B4-BE49-F238E27FC236}">
                <a16:creationId xmlns:a16="http://schemas.microsoft.com/office/drawing/2014/main" id="{516E26AE-DCDA-4716-AF15-700D0A4FC1F5}"/>
              </a:ext>
            </a:extLst>
          </p:cNvPr>
          <p:cNvSpPr/>
          <p:nvPr/>
        </p:nvSpPr>
        <p:spPr>
          <a:xfrm rot="5400000">
            <a:off x="4630579" y="3844068"/>
            <a:ext cx="611733" cy="454798"/>
          </a:xfrm>
          <a:prstGeom prst="rightArrow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TextBox 78">
            <a:extLst>
              <a:ext uri="{FF2B5EF4-FFF2-40B4-BE49-F238E27FC236}">
                <a16:creationId xmlns:a16="http://schemas.microsoft.com/office/drawing/2014/main" id="{70BF6238-2379-DD54-9B2D-D8544697180B}"/>
              </a:ext>
            </a:extLst>
          </p:cNvPr>
          <p:cNvSpPr txBox="1"/>
          <p:nvPr/>
        </p:nvSpPr>
        <p:spPr>
          <a:xfrm>
            <a:off x="4775886" y="3828151"/>
            <a:ext cx="1921106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CN" sz="1600" b="1">
                <a:solidFill>
                  <a:schemeClr val="tx1">
                    <a:lumMod val="95000"/>
                  </a:schemeClr>
                </a:solidFill>
                <a:cs typeface="Arial"/>
              </a:rPr>
              <a:t>Objective</a:t>
            </a: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6F0F48DB-11EE-C5F5-C121-205A575DD2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4964" y="2128024"/>
            <a:ext cx="347450" cy="322450"/>
          </a:xfrm>
          <a:prstGeom prst="rect">
            <a:avLst/>
          </a:prstGeom>
        </p:spPr>
      </p:pic>
      <p:sp>
        <p:nvSpPr>
          <p:cNvPr id="21" name="TextBox 78">
            <a:extLst>
              <a:ext uri="{FF2B5EF4-FFF2-40B4-BE49-F238E27FC236}">
                <a16:creationId xmlns:a16="http://schemas.microsoft.com/office/drawing/2014/main" id="{933F1A38-369C-40CC-0F5D-F90B602CBBDA}"/>
              </a:ext>
            </a:extLst>
          </p:cNvPr>
          <p:cNvSpPr txBox="1"/>
          <p:nvPr/>
        </p:nvSpPr>
        <p:spPr>
          <a:xfrm>
            <a:off x="1853935" y="1210318"/>
            <a:ext cx="1921106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CN" sz="1600" b="1">
                <a:solidFill>
                  <a:schemeClr val="tx1">
                    <a:lumMod val="95000"/>
                  </a:schemeClr>
                </a:solidFill>
              </a:rPr>
              <a:t>Input</a:t>
            </a:r>
            <a:endParaRPr lang="zh-CN" sz="1600" b="1">
              <a:solidFill>
                <a:schemeClr val="tx1">
                  <a:lumMod val="95000"/>
                </a:schemeClr>
              </a:solidFill>
              <a:cs typeface="Arial"/>
            </a:endParaRPr>
          </a:p>
        </p:txBody>
      </p:sp>
      <p:sp>
        <p:nvSpPr>
          <p:cNvPr id="23" name="TextBox 78">
            <a:extLst>
              <a:ext uri="{FF2B5EF4-FFF2-40B4-BE49-F238E27FC236}">
                <a16:creationId xmlns:a16="http://schemas.microsoft.com/office/drawing/2014/main" id="{D7791CB3-2994-4C26-9256-D6C62CD6654F}"/>
              </a:ext>
            </a:extLst>
          </p:cNvPr>
          <p:cNvSpPr txBox="1"/>
          <p:nvPr/>
        </p:nvSpPr>
        <p:spPr>
          <a:xfrm>
            <a:off x="5812880" y="1210737"/>
            <a:ext cx="1921106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CN" sz="1600" b="1">
                <a:solidFill>
                  <a:schemeClr val="tx1">
                    <a:lumMod val="95000"/>
                  </a:schemeClr>
                </a:solidFill>
              </a:rPr>
              <a:t>Output</a:t>
            </a:r>
            <a:endParaRPr lang="zh-CN" sz="1600" b="1">
              <a:solidFill>
                <a:schemeClr val="tx1">
                  <a:lumMod val="95000"/>
                </a:schemeClr>
              </a:solidFill>
              <a:cs typeface="Arial"/>
            </a:endParaRPr>
          </a:p>
        </p:txBody>
      </p:sp>
      <p:sp>
        <p:nvSpPr>
          <p:cNvPr id="25" name="Rounded Rectangle 12">
            <a:extLst>
              <a:ext uri="{FF2B5EF4-FFF2-40B4-BE49-F238E27FC236}">
                <a16:creationId xmlns:a16="http://schemas.microsoft.com/office/drawing/2014/main" id="{522FDCB4-0192-16EA-969B-6000FC572400}"/>
              </a:ext>
            </a:extLst>
          </p:cNvPr>
          <p:cNvSpPr/>
          <p:nvPr/>
        </p:nvSpPr>
        <p:spPr>
          <a:xfrm>
            <a:off x="2376892" y="4393783"/>
            <a:ext cx="5076194" cy="975824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F130674-0CCA-4B0B-9B3A-3CEC4AD96F12}"/>
              </a:ext>
            </a:extLst>
          </p:cNvPr>
          <p:cNvSpPr txBox="1"/>
          <p:nvPr/>
        </p:nvSpPr>
        <p:spPr>
          <a:xfrm>
            <a:off x="2167551" y="345393"/>
            <a:ext cx="637581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tx1">
                    <a:lumMod val="95000"/>
                  </a:schemeClr>
                </a:solidFill>
                <a:ea typeface="+mj-lt"/>
                <a:cs typeface="+mj-lt"/>
              </a:rPr>
              <a:t>Numerical Multi-Table Question Answering</a:t>
            </a:r>
            <a:endParaRPr lang="en-US" sz="2400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78724700-34D3-237F-A372-3E38E2AC21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47972" y="4676169"/>
            <a:ext cx="284975" cy="392804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8460FC90-779F-9F18-C1B8-8F347C0290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29924" y="4750238"/>
            <a:ext cx="291924" cy="21562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9BB018E6-DD69-BAE5-0DF8-CDD491DA6B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29924" y="5129194"/>
            <a:ext cx="291924" cy="215626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1532A4B6-940F-31BD-C326-63583105CE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41023" y="5129194"/>
            <a:ext cx="291924" cy="215626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9E65AFF9-EF72-36BB-A8D7-D83426057C5C}"/>
              </a:ext>
            </a:extLst>
          </p:cNvPr>
          <p:cNvSpPr txBox="1"/>
          <p:nvPr/>
        </p:nvSpPr>
        <p:spPr>
          <a:xfrm>
            <a:off x="6318821" y="3018141"/>
            <a:ext cx="909223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altLang="zh-CN" sz="1200" i="1" dirty="0">
                <a:solidFill>
                  <a:schemeClr val="tx1">
                    <a:lumMod val="95000"/>
                  </a:schemeClr>
                </a:solidFill>
              </a:rPr>
              <a:t>An answer</a:t>
            </a:r>
            <a:endParaRPr lang="zh-CN" altLang="en-US" sz="1200" i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34" name="文本框 5">
            <a:extLst>
              <a:ext uri="{FF2B5EF4-FFF2-40B4-BE49-F238E27FC236}">
                <a16:creationId xmlns:a16="http://schemas.microsoft.com/office/drawing/2014/main" id="{76F9448D-F433-83F9-7B87-C591AA68C79F}"/>
              </a:ext>
            </a:extLst>
          </p:cNvPr>
          <p:cNvSpPr txBox="1"/>
          <p:nvPr/>
        </p:nvSpPr>
        <p:spPr>
          <a:xfrm>
            <a:off x="6029282" y="2670446"/>
            <a:ext cx="1488302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AU" altLang="zh-CN" sz="1200" dirty="0">
                <a:cs typeface="Arial"/>
              </a:rPr>
              <a:t>250</a:t>
            </a:r>
            <a:endParaRPr lang="zh-CN" altLang="en-US" sz="120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4124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846CFE-15C5-0AAF-F77C-E1E03C0F56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069">
            <a:extLst>
              <a:ext uri="{FF2B5EF4-FFF2-40B4-BE49-F238E27FC236}">
                <a16:creationId xmlns:a16="http://schemas.microsoft.com/office/drawing/2014/main" id="{3F3F17AB-BB1A-4825-22CB-34CAC37FF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5670" y="256513"/>
            <a:ext cx="7681244" cy="893955"/>
          </a:xfrm>
        </p:spPr>
        <p:txBody>
          <a:bodyPr>
            <a:normAutofit/>
          </a:bodyPr>
          <a:lstStyle/>
          <a:p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rial"/>
                <a:ea typeface="+mj-lt"/>
                <a:cs typeface="Arial"/>
              </a:rPr>
              <a:t>Numerical Multi-Table Question Answering</a:t>
            </a:r>
            <a:endParaRPr lang="en-US" altLang="zh-CN" sz="2400" b="1" dirty="0">
              <a:solidFill>
                <a:schemeClr val="tx1">
                  <a:lumMod val="95000"/>
                </a:schemeClr>
              </a:solidFill>
              <a:cs typeface="Arial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F9C96FE-593F-0E4F-7EBD-D66E09BB06D8}"/>
              </a:ext>
            </a:extLst>
          </p:cNvPr>
          <p:cNvSpPr/>
          <p:nvPr/>
        </p:nvSpPr>
        <p:spPr>
          <a:xfrm>
            <a:off x="162133" y="1150468"/>
            <a:ext cx="750953" cy="738006"/>
          </a:xfrm>
          <a:prstGeom prst="ellipse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b="1">
                <a:solidFill>
                  <a:srgbClr val="FFFF99"/>
                </a:solidFill>
              </a:rPr>
              <a:t>How</a:t>
            </a:r>
            <a:endParaRPr lang="en-AU" sz="1200" b="1">
              <a:solidFill>
                <a:srgbClr val="FFFF99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49EA37F-D0E4-2F27-F25F-297A135ADC22}"/>
              </a:ext>
            </a:extLst>
          </p:cNvPr>
          <p:cNvSpPr txBox="1"/>
          <p:nvPr/>
        </p:nvSpPr>
        <p:spPr>
          <a:xfrm>
            <a:off x="913086" y="971985"/>
            <a:ext cx="924691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57175" indent="-257175" algn="just">
              <a:buFont typeface="Wingdings" panose="05000000000000000000" pitchFamily="2" charset="2"/>
              <a:buChar char="v"/>
            </a:pPr>
            <a:r>
              <a:rPr lang="en-AU" altLang="zh-CN" sz="1400" b="1" dirty="0">
                <a:solidFill>
                  <a:schemeClr val="tx1">
                    <a:lumMod val="95000"/>
                  </a:schemeClr>
                </a:solidFill>
              </a:rPr>
              <a:t>Challenge</a:t>
            </a:r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r>
              <a:rPr lang="en-AU" sz="1200" dirty="0"/>
              <a:t>Effectively </a:t>
            </a:r>
            <a:r>
              <a:rPr lang="en-AU" altLang="zh-CN" sz="1200" dirty="0"/>
              <a:t>retrieve relevant tables at scale considering complex table relationships</a:t>
            </a:r>
          </a:p>
          <a:p>
            <a:pPr marL="257175" indent="-257175" algn="just">
              <a:buFont typeface="Wingdings" panose="05000000000000000000" pitchFamily="2" charset="2"/>
              <a:buChar char="v"/>
            </a:pPr>
            <a:r>
              <a:rPr lang="en-AU" altLang="zh-CN" sz="1400" b="1" dirty="0">
                <a:solidFill>
                  <a:schemeClr val="tx1">
                    <a:lumMod val="95000"/>
                  </a:schemeClr>
                </a:solidFill>
              </a:rPr>
              <a:t>Our Approach</a:t>
            </a:r>
          </a:p>
          <a:p>
            <a:pPr lvl="1" algn="just"/>
            <a:r>
              <a:rPr lang="en-AU" altLang="zh-CN" sz="1200" b="1" dirty="0">
                <a:solidFill>
                  <a:schemeClr val="bg2">
                    <a:lumMod val="50000"/>
                    <a:lumOff val="50000"/>
                  </a:schemeClr>
                </a:solidFill>
              </a:rPr>
              <a:t>1. Preprocessing: </a:t>
            </a:r>
            <a:r>
              <a:rPr lang="en-AU" altLang="zh-CN" sz="1200" dirty="0"/>
              <a:t>construct </a:t>
            </a:r>
            <a:r>
              <a:rPr lang="en-AU" altLang="zh-CN" sz="1200" dirty="0">
                <a:cs typeface="Arial"/>
              </a:rPr>
              <a:t>a </a:t>
            </a:r>
            <a:r>
              <a:rPr lang="en-AU" altLang="zh-CN" sz="12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table relationship graph </a:t>
            </a:r>
            <a:r>
              <a:rPr lang="en-AU" altLang="zh-CN" sz="1200" dirty="0">
                <a:cs typeface="Arial"/>
              </a:rPr>
              <a:t>to </a:t>
            </a:r>
            <a:r>
              <a:rPr lang="en-AU" altLang="zh-CN" sz="1200" dirty="0"/>
              <a:t>capture complex table relationships</a:t>
            </a:r>
            <a:endParaRPr lang="en-AU" altLang="zh-CN" sz="1200" dirty="0">
              <a:cs typeface="Arial"/>
            </a:endParaRPr>
          </a:p>
          <a:p>
            <a:pPr lvl="1" algn="just"/>
            <a:r>
              <a:rPr lang="en-AU" altLang="zh-CN" sz="1200" b="1" dirty="0">
                <a:solidFill>
                  <a:schemeClr val="bg2">
                    <a:lumMod val="50000"/>
                    <a:lumOff val="50000"/>
                  </a:schemeClr>
                </a:solidFill>
              </a:rPr>
              <a:t>2. Table-Aligned question decomposer: </a:t>
            </a:r>
            <a:r>
              <a:rPr lang="en-AU" altLang="zh-CN" sz="1200" dirty="0">
                <a:solidFill>
                  <a:schemeClr val="tx1">
                    <a:lumMod val="95000"/>
                  </a:schemeClr>
                </a:solidFill>
              </a:rPr>
              <a:t>decompose question into multiple sub-questions via </a:t>
            </a:r>
            <a:r>
              <a:rPr lang="en-AU" altLang="zh-CN" sz="12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structure-driven decomposition</a:t>
            </a:r>
          </a:p>
          <a:p>
            <a:pPr lvl="1" algn="just"/>
            <a:r>
              <a:rPr lang="en-AU" altLang="zh-CN" sz="1200" b="1" dirty="0">
                <a:solidFill>
                  <a:schemeClr val="bg2">
                    <a:lumMod val="50000"/>
                    <a:lumOff val="50000"/>
                  </a:schemeClr>
                </a:solidFill>
              </a:rPr>
              <a:t>3. Coverage-Aware retriever: </a:t>
            </a:r>
            <a:r>
              <a:rPr lang="en-AU" altLang="zh-CN" sz="1200" dirty="0">
                <a:solidFill>
                  <a:schemeClr val="tx1">
                    <a:lumMod val="95000"/>
                  </a:schemeClr>
                </a:solidFill>
              </a:rPr>
              <a:t>retrieve relevant tables based on </a:t>
            </a:r>
            <a:r>
              <a:rPr lang="en-AU" altLang="zh-CN" sz="1200" dirty="0"/>
              <a:t>sub-questions </a:t>
            </a:r>
            <a:r>
              <a:rPr lang="en-AU" altLang="zh-CN" sz="1200" dirty="0">
                <a:cs typeface="Arial"/>
              </a:rPr>
              <a:t>by </a:t>
            </a:r>
            <a:r>
              <a:rPr lang="en-AU" altLang="zh-CN" sz="12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maximizing question coverage</a:t>
            </a:r>
          </a:p>
          <a:p>
            <a:pPr lvl="1" algn="just"/>
            <a:r>
              <a:rPr lang="en-AU" altLang="zh-CN" sz="1200" b="1" dirty="0">
                <a:solidFill>
                  <a:schemeClr val="bg2">
                    <a:lumMod val="50000"/>
                    <a:lumOff val="50000"/>
                  </a:schemeClr>
                </a:solidFill>
              </a:rPr>
              <a:t>4. Sub-question guided reasoner: </a:t>
            </a:r>
            <a:r>
              <a:rPr lang="en-AU" altLang="zh-CN" sz="1200" dirty="0"/>
              <a:t>produce correct answer by </a:t>
            </a:r>
            <a:r>
              <a:rPr lang="en-AU" altLang="zh-CN" sz="12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progressively generating and refining </a:t>
            </a:r>
            <a:r>
              <a:rPr lang="en-AU" altLang="zh-CN" sz="1200" dirty="0"/>
              <a:t>the reasoning program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C3D26B9-6646-45A8-14C4-D80AFFB730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3669" y="4379017"/>
            <a:ext cx="3827880" cy="91912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500ACF4-46AE-434C-C8F0-E3BD369C75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3669" y="3007406"/>
            <a:ext cx="3756959" cy="117697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0B81B38-C17E-B526-95B7-DCDF790C92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7097" y="3314533"/>
            <a:ext cx="4639235" cy="1524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3644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548638-CC12-6121-036C-C54BEA161E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069">
            <a:extLst>
              <a:ext uri="{FF2B5EF4-FFF2-40B4-BE49-F238E27FC236}">
                <a16:creationId xmlns:a16="http://schemas.microsoft.com/office/drawing/2014/main" id="{0A761432-792D-F69A-6769-379070763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3304" y="437053"/>
            <a:ext cx="8033392" cy="893955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chemeClr val="tx1">
                    <a:lumMod val="95000"/>
                  </a:schemeClr>
                </a:solidFill>
                <a:ea typeface="+mj-lt"/>
                <a:cs typeface="+mj-lt"/>
              </a:rPr>
              <a:t>Numerical Multi-Table Question Answering</a:t>
            </a:r>
            <a:endParaRPr lang="en-US" altLang="zh-CN" sz="2400" b="1" dirty="0">
              <a:solidFill>
                <a:schemeClr val="tx1">
                  <a:lumMod val="95000"/>
                </a:schemeClr>
              </a:solidFill>
              <a:cs typeface="Arial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8907DD67-960F-0209-2209-701676D41DF6}"/>
              </a:ext>
            </a:extLst>
          </p:cNvPr>
          <p:cNvSpPr/>
          <p:nvPr/>
        </p:nvSpPr>
        <p:spPr>
          <a:xfrm>
            <a:off x="162133" y="1150468"/>
            <a:ext cx="750953" cy="738006"/>
          </a:xfrm>
          <a:prstGeom prst="ellipse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b="1">
                <a:solidFill>
                  <a:srgbClr val="FFFF99"/>
                </a:solidFill>
              </a:rPr>
              <a:t>Exp</a:t>
            </a:r>
            <a:endParaRPr lang="en-AU" sz="1200" b="1">
              <a:solidFill>
                <a:srgbClr val="FFFF99"/>
              </a:solidFill>
            </a:endParaRP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F61A1B31-8F5A-B122-CE64-CF32ED3B7FFF}"/>
              </a:ext>
            </a:extLst>
          </p:cNvPr>
          <p:cNvSpPr txBox="1">
            <a:spLocks/>
          </p:cNvSpPr>
          <p:nvPr/>
        </p:nvSpPr>
        <p:spPr>
          <a:xfrm>
            <a:off x="1041740" y="1029427"/>
            <a:ext cx="4309587" cy="4052282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57168" indent="-257168" algn="l" defTabSz="342891" rtl="0" eaLnBrk="1" latinLnBrk="0" hangingPunct="1">
              <a:spcBef>
                <a:spcPts val="451"/>
              </a:spcBef>
              <a:spcAft>
                <a:spcPts val="451"/>
              </a:spcAft>
              <a:buFont typeface="Arial"/>
              <a:buChar char="•"/>
              <a:defRPr sz="2300" b="0" kern="120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Meiryo" pitchFamily="34" charset="-128"/>
                <a:cs typeface="Arial" pitchFamily="34" charset="0"/>
              </a:defRPr>
            </a:lvl1pPr>
            <a:lvl2pPr marL="557199" indent="-214308" algn="l" defTabSz="342891" rtl="0" eaLnBrk="1" latinLnBrk="0" hangingPunct="1">
              <a:spcBef>
                <a:spcPts val="451"/>
              </a:spcBef>
              <a:spcAft>
                <a:spcPts val="451"/>
              </a:spcAft>
              <a:buFont typeface="Arial"/>
              <a:buChar char="–"/>
              <a:defRPr sz="2000" i="0" kern="120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Meiryo" pitchFamily="34" charset="-128"/>
                <a:cs typeface="Arial" pitchFamily="34" charset="0"/>
              </a:defRPr>
            </a:lvl2pPr>
            <a:lvl3pPr marL="857229" indent="-171446" algn="l" defTabSz="342891" rtl="0" eaLnBrk="1" latinLnBrk="0" hangingPunct="1">
              <a:spcBef>
                <a:spcPct val="20000"/>
              </a:spcBef>
              <a:buFont typeface="Arial"/>
              <a:buChar char="•"/>
              <a:defRPr sz="1700" i="1" kern="120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Meiryo" pitchFamily="34" charset="-128"/>
                <a:cs typeface="Arial" pitchFamily="34" charset="0"/>
              </a:defRPr>
            </a:lvl3pPr>
            <a:lvl4pPr marL="1200121" indent="-171446" algn="l" defTabSz="342891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Meiryo" pitchFamily="34" charset="-128"/>
                <a:cs typeface="Arial" pitchFamily="34" charset="0"/>
              </a:defRPr>
            </a:lvl4pPr>
            <a:lvl5pPr marL="1543012" indent="-171446" algn="l" defTabSz="342891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Meiryo" pitchFamily="34" charset="-128"/>
                <a:cs typeface="Arial" pitchFamily="34" charset="0"/>
              </a:defRPr>
            </a:lvl5pPr>
            <a:lvl6pPr marL="1885904" indent="-171446" algn="l" defTabSz="342891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342891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342891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342891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00031" lvl="1" indent="0" algn="just">
              <a:buNone/>
            </a:pPr>
            <a:endParaRPr lang="en-AU" altLang="zh-CN" sz="1500" b="1" i="0">
              <a:solidFill>
                <a:schemeClr val="tx1"/>
              </a:solidFill>
            </a:endParaRPr>
          </a:p>
          <a:p>
            <a:pPr marL="257175" indent="-257175" algn="just">
              <a:buFont typeface="Wingdings" panose="05000000000000000000" pitchFamily="2" charset="2"/>
              <a:buChar char="v"/>
            </a:pPr>
            <a:endParaRPr lang="en-AU" altLang="zh-CN" sz="1400" b="1">
              <a:solidFill>
                <a:schemeClr val="tx1"/>
              </a:solidFill>
            </a:endParaRPr>
          </a:p>
          <a:p>
            <a:pPr marL="257175" indent="-257175" algn="just">
              <a:buFont typeface="Wingdings" panose="05000000000000000000" pitchFamily="2" charset="2"/>
              <a:buChar char="v"/>
            </a:pPr>
            <a:endParaRPr lang="en-AU" altLang="zh-CN" sz="1400" b="1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en-AU" altLang="zh-CN" sz="1400" b="1">
              <a:solidFill>
                <a:schemeClr val="tx1"/>
              </a:solidFill>
            </a:endParaRPr>
          </a:p>
          <a:p>
            <a:pPr marL="257175" indent="-257175" algn="just">
              <a:buFont typeface="Wingdings" panose="05000000000000000000" pitchFamily="2" charset="2"/>
              <a:buChar char="v"/>
            </a:pPr>
            <a:endParaRPr lang="en-AU" altLang="zh-CN" sz="1400" b="1">
              <a:solidFill>
                <a:schemeClr val="tx1"/>
              </a:solidFill>
            </a:endParaRPr>
          </a:p>
          <a:p>
            <a:pPr marL="557206" lvl="1" indent="-257175" algn="just">
              <a:buFont typeface="Arial" panose="020B0604020202020204" pitchFamily="34" charset="0"/>
              <a:buChar char="•"/>
            </a:pPr>
            <a:endParaRPr lang="en-AU" altLang="zh-CN" sz="1100" b="1">
              <a:solidFill>
                <a:srgbClr val="21205F"/>
              </a:solidFill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54559B2-BA15-5A09-0B82-F089DFB36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2432" y="1241268"/>
            <a:ext cx="8204771" cy="405228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57175" indent="-257175" algn="just">
              <a:buFont typeface="Wingdings" panose="05000000000000000000" pitchFamily="2" charset="2"/>
              <a:buChar char="v"/>
            </a:pPr>
            <a:r>
              <a:rPr lang="en-AU" altLang="zh-CN" sz="1400" b="1" dirty="0">
                <a:solidFill>
                  <a:schemeClr val="tx1">
                    <a:lumMod val="95000"/>
                  </a:schemeClr>
                </a:solidFill>
              </a:rPr>
              <a:t>Main Experiment Results</a:t>
            </a:r>
          </a:p>
          <a:p>
            <a:pPr marL="0" indent="0" algn="just">
              <a:buNone/>
            </a:pPr>
            <a:endParaRPr lang="en-AU" altLang="zh-CN" sz="1400" b="1" dirty="0">
              <a:solidFill>
                <a:schemeClr val="tx1">
                  <a:lumMod val="95000"/>
                </a:schemeClr>
              </a:solidFill>
              <a:cs typeface="Arial"/>
            </a:endParaRPr>
          </a:p>
          <a:p>
            <a:pPr marL="685793" lvl="2" indent="0" algn="just">
              <a:buNone/>
            </a:pPr>
            <a:endParaRPr lang="en-US" altLang="zh-CN" sz="1200" dirty="0">
              <a:solidFill>
                <a:srgbClr val="FFFFFF"/>
              </a:solidFill>
              <a:cs typeface="Arial"/>
            </a:endParaRPr>
          </a:p>
          <a:p>
            <a:pPr lvl="2" algn="just"/>
            <a:endParaRPr lang="en-AU" altLang="zh-CN" sz="1200" b="1" dirty="0">
              <a:solidFill>
                <a:srgbClr val="FF5B5B"/>
              </a:solidFill>
              <a:cs typeface="Arial"/>
            </a:endParaRPr>
          </a:p>
          <a:p>
            <a:pPr marL="342897" lvl="1" indent="0" algn="just">
              <a:buNone/>
            </a:pPr>
            <a:endParaRPr lang="zh-CN" altLang="en-US" sz="1200" dirty="0">
              <a:solidFill>
                <a:srgbClr val="FFFFFF"/>
              </a:solidFill>
              <a:cs typeface="Arial"/>
            </a:endParaRPr>
          </a:p>
        </p:txBody>
      </p:sp>
      <p:sp>
        <p:nvSpPr>
          <p:cNvPr id="18" name="文本框 4">
            <a:extLst>
              <a:ext uri="{FF2B5EF4-FFF2-40B4-BE49-F238E27FC236}">
                <a16:creationId xmlns:a16="http://schemas.microsoft.com/office/drawing/2014/main" id="{18E68229-9975-CF4C-DCA2-027119459306}"/>
              </a:ext>
            </a:extLst>
          </p:cNvPr>
          <p:cNvSpPr txBox="1"/>
          <p:nvPr/>
        </p:nvSpPr>
        <p:spPr>
          <a:xfrm>
            <a:off x="782797" y="1759999"/>
            <a:ext cx="6862202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AU" sz="1200" kern="1200" dirty="0">
                <a:latin typeface="Arial"/>
                <a:ea typeface="+mn-ea"/>
                <a:cs typeface="Arial"/>
              </a:rPr>
              <a:t>Table retrieval effectiveness</a:t>
            </a:r>
            <a:endParaRPr lang="zh-CN" altLang="en-US" sz="1200" dirty="0">
              <a:cs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2BAD265-6147-9990-43EF-353E90AC53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797" y="2062995"/>
            <a:ext cx="6862203" cy="126957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7A2A036-27E1-E92E-DE9F-C5F183485FD2}"/>
              </a:ext>
            </a:extLst>
          </p:cNvPr>
          <p:cNvSpPr/>
          <p:nvPr/>
        </p:nvSpPr>
        <p:spPr>
          <a:xfrm>
            <a:off x="2154425" y="2857499"/>
            <a:ext cx="5406812" cy="269945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文本框 4">
            <a:extLst>
              <a:ext uri="{FF2B5EF4-FFF2-40B4-BE49-F238E27FC236}">
                <a16:creationId xmlns:a16="http://schemas.microsoft.com/office/drawing/2014/main" id="{700F43F2-E25A-5D00-F36F-C853E58B80B1}"/>
              </a:ext>
            </a:extLst>
          </p:cNvPr>
          <p:cNvSpPr txBox="1"/>
          <p:nvPr/>
        </p:nvSpPr>
        <p:spPr>
          <a:xfrm>
            <a:off x="7850793" y="2246796"/>
            <a:ext cx="1922992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 b="1" dirty="0">
                <a:latin typeface="Arial"/>
                <a:cs typeface="Arial"/>
              </a:rPr>
              <a:t>Our method</a:t>
            </a:r>
            <a:r>
              <a:rPr lang="zh-CN" altLang="en-US" sz="1200" b="1" dirty="0">
                <a:latin typeface="Arial"/>
                <a:cs typeface="Arial"/>
              </a:rPr>
              <a:t> </a:t>
            </a:r>
            <a:r>
              <a:rPr lang="en-US" sz="1200" b="1" dirty="0">
                <a:latin typeface="Arial"/>
                <a:cs typeface="Arial"/>
              </a:rPr>
              <a:t>DMRAL </a:t>
            </a:r>
            <a:r>
              <a:rPr lang="en-AU" sz="1200" b="1" dirty="0">
                <a:latin typeface="Arial"/>
                <a:cs typeface="Arial"/>
              </a:rPr>
              <a:t>achieves </a:t>
            </a:r>
            <a:r>
              <a:rPr lang="en-AU" sz="1200" b="1" i="1" dirty="0">
                <a:latin typeface="Arial"/>
                <a:cs typeface="Arial"/>
              </a:rPr>
              <a:t>24%</a:t>
            </a:r>
            <a:r>
              <a:rPr lang="en-AU" sz="1200" b="1" dirty="0">
                <a:latin typeface="Arial"/>
                <a:cs typeface="Arial"/>
              </a:rPr>
              <a:t> improvement in multi-table retrieval.</a:t>
            </a:r>
          </a:p>
          <a:p>
            <a:pPr algn="ctr"/>
            <a:endParaRPr lang="zh-CN" altLang="en-US" sz="1200" dirty="0">
              <a:cs typeface="Arial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E7F42619-21BF-1F99-45EB-A55B7CC9B293}"/>
              </a:ext>
            </a:extLst>
          </p:cNvPr>
          <p:cNvSpPr/>
          <p:nvPr/>
        </p:nvSpPr>
        <p:spPr>
          <a:xfrm>
            <a:off x="7833870" y="2182345"/>
            <a:ext cx="1922991" cy="893954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59AEDB9-378E-A9C7-4B9E-B882E77ED9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665" y="4044223"/>
            <a:ext cx="3860800" cy="1282700"/>
          </a:xfrm>
          <a:prstGeom prst="rect">
            <a:avLst/>
          </a:prstGeom>
        </p:spPr>
      </p:pic>
      <p:sp>
        <p:nvSpPr>
          <p:cNvPr id="9" name="文本框 4">
            <a:extLst>
              <a:ext uri="{FF2B5EF4-FFF2-40B4-BE49-F238E27FC236}">
                <a16:creationId xmlns:a16="http://schemas.microsoft.com/office/drawing/2014/main" id="{8EF1AC58-5AA0-80BC-02D6-0E212E305C76}"/>
              </a:ext>
            </a:extLst>
          </p:cNvPr>
          <p:cNvSpPr txBox="1"/>
          <p:nvPr/>
        </p:nvSpPr>
        <p:spPr>
          <a:xfrm>
            <a:off x="671836" y="3694996"/>
            <a:ext cx="3860800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AU" sz="1200" kern="1200" dirty="0">
                <a:latin typeface="Arial"/>
                <a:ea typeface="+mn-ea"/>
                <a:cs typeface="Arial"/>
              </a:rPr>
              <a:t>Answering accuracy</a:t>
            </a:r>
            <a:endParaRPr lang="zh-CN" altLang="en-US" sz="1200" dirty="0">
              <a:cs typeface="Arial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BE820F9-3BC9-2152-CC1D-3DE677B77F8F}"/>
              </a:ext>
            </a:extLst>
          </p:cNvPr>
          <p:cNvSpPr/>
          <p:nvPr/>
        </p:nvSpPr>
        <p:spPr>
          <a:xfrm>
            <a:off x="2154425" y="4776210"/>
            <a:ext cx="2378211" cy="279502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文本框 4">
            <a:extLst>
              <a:ext uri="{FF2B5EF4-FFF2-40B4-BE49-F238E27FC236}">
                <a16:creationId xmlns:a16="http://schemas.microsoft.com/office/drawing/2014/main" id="{4B7F9538-2F2B-354B-BEF7-3DF6341ADDEB}"/>
              </a:ext>
            </a:extLst>
          </p:cNvPr>
          <p:cNvSpPr txBox="1"/>
          <p:nvPr/>
        </p:nvSpPr>
        <p:spPr>
          <a:xfrm>
            <a:off x="4841408" y="4222359"/>
            <a:ext cx="2850309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 b="1" dirty="0">
                <a:latin typeface="Arial"/>
                <a:cs typeface="Arial"/>
              </a:rPr>
              <a:t>Our method</a:t>
            </a:r>
            <a:r>
              <a:rPr lang="zh-CN" altLang="en-US" sz="1200" b="1" dirty="0">
                <a:latin typeface="Arial"/>
                <a:cs typeface="Arial"/>
              </a:rPr>
              <a:t> </a:t>
            </a:r>
            <a:r>
              <a:rPr lang="en-US" sz="1200" b="1" dirty="0">
                <a:latin typeface="Arial"/>
                <a:cs typeface="Arial"/>
              </a:rPr>
              <a:t>DMRAL </a:t>
            </a:r>
            <a:r>
              <a:rPr lang="en-AU" sz="1200" b="1" dirty="0">
                <a:latin typeface="Arial"/>
                <a:cs typeface="Arial"/>
              </a:rPr>
              <a:t>achieves </a:t>
            </a:r>
            <a:r>
              <a:rPr lang="en-AU" sz="1200" b="1" i="1" dirty="0">
                <a:latin typeface="Arial"/>
                <a:cs typeface="Arial"/>
              </a:rPr>
              <a:t>55%</a:t>
            </a:r>
            <a:r>
              <a:rPr lang="en-AU" sz="1200" b="1" dirty="0">
                <a:latin typeface="Arial"/>
                <a:cs typeface="Arial"/>
              </a:rPr>
              <a:t> improvement in answer accuracy.</a:t>
            </a:r>
          </a:p>
          <a:p>
            <a:pPr algn="ctr"/>
            <a:endParaRPr lang="zh-CN" altLang="en-US" sz="1200" dirty="0">
              <a:cs typeface="Arial"/>
            </a:endParaRP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0AD6123F-E04F-F1E3-4DEA-7F7F081D17EF}"/>
              </a:ext>
            </a:extLst>
          </p:cNvPr>
          <p:cNvSpPr/>
          <p:nvPr/>
        </p:nvSpPr>
        <p:spPr>
          <a:xfrm>
            <a:off x="4910198" y="4188986"/>
            <a:ext cx="2781519" cy="551976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3221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FFDBE6-FD2A-8EDF-BEB9-0955FF8F24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2667B89F-D463-5678-1CBB-202924082361}"/>
              </a:ext>
            </a:extLst>
          </p:cNvPr>
          <p:cNvSpPr/>
          <p:nvPr/>
        </p:nvSpPr>
        <p:spPr>
          <a:xfrm>
            <a:off x="96160" y="1177362"/>
            <a:ext cx="1292890" cy="738006"/>
          </a:xfrm>
          <a:prstGeom prst="ellipse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b="1" dirty="0">
                <a:solidFill>
                  <a:srgbClr val="FFFF99"/>
                </a:solidFill>
              </a:rPr>
              <a:t>Summary</a:t>
            </a:r>
            <a:endParaRPr lang="en-AU" sz="1200" b="1" dirty="0">
              <a:solidFill>
                <a:srgbClr val="FFFF99"/>
              </a:solidFill>
            </a:endParaRPr>
          </a:p>
        </p:txBody>
      </p:sp>
      <p:sp>
        <p:nvSpPr>
          <p:cNvPr id="21" name="Title 1069">
            <a:extLst>
              <a:ext uri="{FF2B5EF4-FFF2-40B4-BE49-F238E27FC236}">
                <a16:creationId xmlns:a16="http://schemas.microsoft.com/office/drawing/2014/main" id="{2AB9CB25-E83E-F944-6992-4D081F1B23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2984" y="434390"/>
            <a:ext cx="8884342" cy="918955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chemeClr val="tx1">
                    <a:lumMod val="95000"/>
                  </a:schemeClr>
                </a:solidFill>
                <a:ea typeface="+mj-lt"/>
                <a:cs typeface="+mj-lt"/>
              </a:rPr>
              <a:t>Numerical Multi-Table Question Answering</a:t>
            </a:r>
            <a:endParaRPr lang="en-US" altLang="zh-CN" sz="2400" b="1" dirty="0">
              <a:solidFill>
                <a:schemeClr val="tx1">
                  <a:lumMod val="95000"/>
                </a:schemeClr>
              </a:solidFill>
              <a:cs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B44EA5C-6C2F-EB54-E62F-FAE93D354698}"/>
              </a:ext>
            </a:extLst>
          </p:cNvPr>
          <p:cNvSpPr txBox="1"/>
          <p:nvPr/>
        </p:nvSpPr>
        <p:spPr>
          <a:xfrm>
            <a:off x="1757139" y="1546365"/>
            <a:ext cx="68982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200" dirty="0">
                <a:latin typeface="Helvetica" pitchFamily="2" charset="0"/>
              </a:rPr>
              <a:t>W</a:t>
            </a:r>
            <a:r>
              <a:rPr lang="en-AU" sz="1200" dirty="0">
                <a:effectLst/>
                <a:latin typeface="Helvetica" pitchFamily="2" charset="0"/>
              </a:rPr>
              <a:t>e propose</a:t>
            </a:r>
            <a:r>
              <a:rPr lang="en-AU" sz="1200" dirty="0">
                <a:latin typeface="Helvetica" pitchFamily="2" charset="0"/>
              </a:rPr>
              <a:t> </a:t>
            </a:r>
            <a:r>
              <a:rPr lang="en-AU" sz="1200" dirty="0">
                <a:effectLst/>
                <a:latin typeface="Helvetica" pitchFamily="2" charset="0"/>
              </a:rPr>
              <a:t>DMRAL, </a:t>
            </a:r>
            <a:r>
              <a:rPr lang="en-AU" sz="12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 Decomposition-driven Multi-table Retrieval and Answering </a:t>
            </a:r>
            <a:r>
              <a:rPr lang="en-AU" sz="1200" dirty="0">
                <a:effectLst/>
                <a:latin typeface="Helvetica" pitchFamily="2" charset="0"/>
              </a:rPr>
              <a:t>framework for </a:t>
            </a:r>
            <a:r>
              <a:rPr lang="en-AU" sz="12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MTQA over Large-scale table collections</a:t>
            </a:r>
            <a:r>
              <a:rPr lang="en-AU" sz="1200" dirty="0">
                <a:effectLst/>
                <a:latin typeface="Helvetica" pitchFamily="2" charset="0"/>
              </a:rPr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C3A915C-CEEC-7EAC-2346-24AC46C5CB1D}"/>
              </a:ext>
            </a:extLst>
          </p:cNvPr>
          <p:cNvSpPr txBox="1"/>
          <p:nvPr/>
        </p:nvSpPr>
        <p:spPr>
          <a:xfrm>
            <a:off x="1479177" y="1177033"/>
            <a:ext cx="508155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57175" indent="-257175" algn="just">
              <a:buFont typeface="Wingdings" panose="05000000000000000000" pitchFamily="2" charset="2"/>
              <a:buChar char="v"/>
            </a:pPr>
            <a:r>
              <a:rPr lang="en-AU" altLang="zh-CN" sz="1400" b="1" dirty="0">
                <a:solidFill>
                  <a:schemeClr val="tx1">
                    <a:lumMod val="95000"/>
                  </a:schemeClr>
                </a:solidFill>
              </a:rPr>
              <a:t>Contribution</a:t>
            </a:r>
          </a:p>
        </p:txBody>
      </p:sp>
    </p:spTree>
    <p:extLst>
      <p:ext uri="{BB962C8B-B14F-4D97-AF65-F5344CB8AC3E}">
        <p14:creationId xmlns:p14="http://schemas.microsoft.com/office/powerpoint/2010/main" val="632198881"/>
      </p:ext>
    </p:extLst>
  </p:cSld>
  <p:clrMapOvr>
    <a:masterClrMapping/>
  </p:clrMapOvr>
</p:sld>
</file>

<file path=ppt/theme/theme1.xml><?xml version="1.0" encoding="utf-8"?>
<a:theme xmlns:a="http://schemas.openxmlformats.org/drawingml/2006/main" name="Cover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Arial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>
          <a:solidFill>
            <a:schemeClr val="tx1">
              <a:lumMod val="95000"/>
            </a:schemeClr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aster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Arial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Introduction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Arial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Datasets Discovery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Arial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Datasets Assemlag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Arial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Data Points Assemblag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Arial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7.xml><?xml version="1.0" encoding="utf-8"?>
<a:theme xmlns:a="http://schemas.openxmlformats.org/drawingml/2006/main" name="conclusion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Arial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8c3d088b-6243-4963-a2e2-8b321ab7f8fc}" enabled="1" method="Standard" siteId="{d1323671-cdbe-4417-b4d4-bdb24b51316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1083</TotalTime>
  <Words>382</Words>
  <Application>Microsoft Macintosh PowerPoint</Application>
  <PresentationFormat>Custom</PresentationFormat>
  <Paragraphs>84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7</vt:i4>
      </vt:variant>
    </vt:vector>
  </HeadingPairs>
  <TitlesOfParts>
    <vt:vector size="18" baseType="lpstr">
      <vt:lpstr>等线</vt:lpstr>
      <vt:lpstr>Arial</vt:lpstr>
      <vt:lpstr>Helvetica</vt:lpstr>
      <vt:lpstr>Wingdings</vt:lpstr>
      <vt:lpstr>Cover</vt:lpstr>
      <vt:lpstr>Master</vt:lpstr>
      <vt:lpstr>Introduction</vt:lpstr>
      <vt:lpstr>Datasets Discovery</vt:lpstr>
      <vt:lpstr>Datasets Assemlage</vt:lpstr>
      <vt:lpstr>Data Points Assemblage</vt:lpstr>
      <vt:lpstr>conclusion</vt:lpstr>
      <vt:lpstr>PowerPoint Presentation</vt:lpstr>
      <vt:lpstr>Numerical Multi-Table Question Answering</vt:lpstr>
      <vt:lpstr>Numerical Multi-Table Question Answering</vt:lpstr>
      <vt:lpstr>PowerPoint Presentation</vt:lpstr>
      <vt:lpstr>Numerical Multi-Table Question Answering</vt:lpstr>
      <vt:lpstr>Numerical Multi-Table Question Answering</vt:lpstr>
      <vt:lpstr>Numerical Multi-Table Question Answering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Discovering and Assembling Tabular Data in Data Lakes</dc:title>
  <dc:creator>Daomin Ji</dc:creator>
  <cp:lastModifiedBy>Feng Luo</cp:lastModifiedBy>
  <cp:revision>6</cp:revision>
  <dcterms:created xsi:type="dcterms:W3CDTF">2024-09-09T05:46:58Z</dcterms:created>
  <dcterms:modified xsi:type="dcterms:W3CDTF">2026-04-04T09:08:45Z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c3d088b-6243-4963-a2e2-8b321ab7f8fc_Enabled">
    <vt:lpwstr>true</vt:lpwstr>
  </property>
  <property fmtid="{D5CDD505-2E9C-101B-9397-08002B2CF9AE}" pid="3" name="MSIP_Label_8c3d088b-6243-4963-a2e2-8b321ab7f8fc_SetDate">
    <vt:lpwstr>2024-09-16T13:02:13Z</vt:lpwstr>
  </property>
  <property fmtid="{D5CDD505-2E9C-101B-9397-08002B2CF9AE}" pid="4" name="MSIP_Label_8c3d088b-6243-4963-a2e2-8b321ab7f8fc_Method">
    <vt:lpwstr>Standard</vt:lpwstr>
  </property>
  <property fmtid="{D5CDD505-2E9C-101B-9397-08002B2CF9AE}" pid="5" name="MSIP_Label_8c3d088b-6243-4963-a2e2-8b321ab7f8fc_Name">
    <vt:lpwstr>Trusted</vt:lpwstr>
  </property>
  <property fmtid="{D5CDD505-2E9C-101B-9397-08002B2CF9AE}" pid="6" name="MSIP_Label_8c3d088b-6243-4963-a2e2-8b321ab7f8fc_SiteId">
    <vt:lpwstr>d1323671-cdbe-4417-b4d4-bdb24b51316b</vt:lpwstr>
  </property>
  <property fmtid="{D5CDD505-2E9C-101B-9397-08002B2CF9AE}" pid="7" name="MSIP_Label_8c3d088b-6243-4963-a2e2-8b321ab7f8fc_ActionId">
    <vt:lpwstr>2533b7a4-e909-4e95-9836-c5685c5e5dc6</vt:lpwstr>
  </property>
  <property fmtid="{D5CDD505-2E9C-101B-9397-08002B2CF9AE}" pid="8" name="MSIP_Label_8c3d088b-6243-4963-a2e2-8b321ab7f8fc_ContentBits">
    <vt:lpwstr>1</vt:lpwstr>
  </property>
  <property fmtid="{D5CDD505-2E9C-101B-9397-08002B2CF9AE}" pid="9" name="ClassificationContentMarkingHeaderLocations">
    <vt:lpwstr>Cover:8\Master:8\Introduction:8\Datasets Discovery:8\Datasets Assemlage:7\Data Points Assemblage:8\5_Master:8</vt:lpwstr>
  </property>
  <property fmtid="{D5CDD505-2E9C-101B-9397-08002B2CF9AE}" pid="10" name="ClassificationContentMarkingHeaderText">
    <vt:lpwstr>RMIT Classification: Trusted</vt:lpwstr>
  </property>
  <property fmtid="{D5CDD505-2E9C-101B-9397-08002B2CF9AE}" pid="11" name="MSIP_Label_0f488380-630a-4f55-a077-a19445e3f360_Enabled">
    <vt:lpwstr>true</vt:lpwstr>
  </property>
  <property fmtid="{D5CDD505-2E9C-101B-9397-08002B2CF9AE}" pid="12" name="MSIP_Label_0f488380-630a-4f55-a077-a19445e3f360_SetDate">
    <vt:lpwstr>2026-03-31T06:12:33Z</vt:lpwstr>
  </property>
  <property fmtid="{D5CDD505-2E9C-101B-9397-08002B2CF9AE}" pid="13" name="MSIP_Label_0f488380-630a-4f55-a077-a19445e3f360_Method">
    <vt:lpwstr>Standard</vt:lpwstr>
  </property>
  <property fmtid="{D5CDD505-2E9C-101B-9397-08002B2CF9AE}" pid="14" name="MSIP_Label_0f488380-630a-4f55-a077-a19445e3f360_Name">
    <vt:lpwstr>OFFICIAL - INTERNAL</vt:lpwstr>
  </property>
  <property fmtid="{D5CDD505-2E9C-101B-9397-08002B2CF9AE}" pid="15" name="MSIP_Label_0f488380-630a-4f55-a077-a19445e3f360_SiteId">
    <vt:lpwstr>b6e377cf-9db3-46cb-91a2-fad9605bb15c</vt:lpwstr>
  </property>
  <property fmtid="{D5CDD505-2E9C-101B-9397-08002B2CF9AE}" pid="16" name="MSIP_Label_0f488380-630a-4f55-a077-a19445e3f360_ActionId">
    <vt:lpwstr>9eee38a3-d9b8-4df0-85c2-8db3155a4130</vt:lpwstr>
  </property>
  <property fmtid="{D5CDD505-2E9C-101B-9397-08002B2CF9AE}" pid="17" name="MSIP_Label_0f488380-630a-4f55-a077-a19445e3f360_ContentBits">
    <vt:lpwstr>0</vt:lpwstr>
  </property>
  <property fmtid="{D5CDD505-2E9C-101B-9397-08002B2CF9AE}" pid="18" name="MSIP_Label_0f488380-630a-4f55-a077-a19445e3f360_Tag">
    <vt:lpwstr>10, 3, 0, 1</vt:lpwstr>
  </property>
</Properties>
</file>